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9" r:id="rId2"/>
    <p:sldMasterId id="2147483673" r:id="rId3"/>
    <p:sldMasterId id="2147483745" r:id="rId4"/>
    <p:sldMasterId id="2147483758" r:id="rId5"/>
    <p:sldMasterId id="2147483770" r:id="rId6"/>
  </p:sldMasterIdLst>
  <p:notesMasterIdLst>
    <p:notesMasterId r:id="rId41"/>
  </p:notesMasterIdLst>
  <p:handoutMasterIdLst>
    <p:handoutMasterId r:id="rId42"/>
  </p:handoutMasterIdLst>
  <p:sldIdLst>
    <p:sldId id="585" r:id="rId7"/>
    <p:sldId id="587" r:id="rId8"/>
    <p:sldId id="406" r:id="rId9"/>
    <p:sldId id="1137" r:id="rId10"/>
    <p:sldId id="766" r:id="rId11"/>
    <p:sldId id="325" r:id="rId12"/>
    <p:sldId id="1139" r:id="rId13"/>
    <p:sldId id="1140" r:id="rId14"/>
    <p:sldId id="666" r:id="rId15"/>
    <p:sldId id="1113" r:id="rId16"/>
    <p:sldId id="1114" r:id="rId17"/>
    <p:sldId id="1143" r:id="rId18"/>
    <p:sldId id="1144" r:id="rId19"/>
    <p:sldId id="1145" r:id="rId20"/>
    <p:sldId id="1146" r:id="rId21"/>
    <p:sldId id="1147" r:id="rId22"/>
    <p:sldId id="1141" r:id="rId23"/>
    <p:sldId id="1148" r:id="rId24"/>
    <p:sldId id="1119" r:id="rId25"/>
    <p:sldId id="1120" r:id="rId26"/>
    <p:sldId id="1121" r:id="rId27"/>
    <p:sldId id="1122" r:id="rId28"/>
    <p:sldId id="1151" r:id="rId29"/>
    <p:sldId id="1123" r:id="rId30"/>
    <p:sldId id="1124" r:id="rId31"/>
    <p:sldId id="1125" r:id="rId32"/>
    <p:sldId id="1126" r:id="rId33"/>
    <p:sldId id="1127" r:id="rId34"/>
    <p:sldId id="1128" r:id="rId35"/>
    <p:sldId id="1129" r:id="rId36"/>
    <p:sldId id="1130" r:id="rId37"/>
    <p:sldId id="1131" r:id="rId38"/>
    <p:sldId id="1132" r:id="rId39"/>
    <p:sldId id="287" r:id="rId40"/>
  </p:sldIdLst>
  <p:sldSz cx="9144000" cy="6858000" type="screen4x3"/>
  <p:notesSz cx="6888163" cy="100203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F99FD1C-D184-7541-9C05-2153C2B472C3}">
          <p14:sldIdLst>
            <p14:sldId id="585"/>
            <p14:sldId id="587"/>
            <p14:sldId id="406"/>
            <p14:sldId id="1137"/>
            <p14:sldId id="766"/>
            <p14:sldId id="325"/>
            <p14:sldId id="1139"/>
            <p14:sldId id="1140"/>
            <p14:sldId id="666"/>
            <p14:sldId id="1113"/>
            <p14:sldId id="1114"/>
            <p14:sldId id="1143"/>
            <p14:sldId id="1144"/>
            <p14:sldId id="1145"/>
            <p14:sldId id="1146"/>
            <p14:sldId id="1147"/>
            <p14:sldId id="1141"/>
            <p14:sldId id="1148"/>
            <p14:sldId id="1119"/>
            <p14:sldId id="1120"/>
            <p14:sldId id="1121"/>
            <p14:sldId id="1122"/>
            <p14:sldId id="1151"/>
            <p14:sldId id="1123"/>
            <p14:sldId id="1124"/>
            <p14:sldId id="1125"/>
            <p14:sldId id="1126"/>
            <p14:sldId id="1127"/>
            <p14:sldId id="1128"/>
            <p14:sldId id="1129"/>
            <p14:sldId id="1130"/>
            <p14:sldId id="1131"/>
            <p14:sldId id="1132"/>
          </p14:sldIdLst>
        </p14:section>
        <p14:section name="Sección sin título" id="{90D7AAEA-290D-8D44-9CF6-A897E74A8567}">
          <p14:sldIdLst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66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39" autoAdjust="0"/>
    <p:restoredTop sz="93531" autoAdjust="0"/>
  </p:normalViewPr>
  <p:slideViewPr>
    <p:cSldViewPr snapToGrid="0">
      <p:cViewPr varScale="1">
        <p:scale>
          <a:sx n="106" d="100"/>
          <a:sy n="106" d="100"/>
        </p:scale>
        <p:origin x="10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1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27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01698" y="1"/>
            <a:ext cx="2984871" cy="5027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F4C973-2894-4E4C-B939-56C8DD8E1330}" type="datetimeFigureOut">
              <a:rPr lang="es-CL" smtClean="0"/>
              <a:t>04-08-20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517548"/>
            <a:ext cx="2984871" cy="5027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01698" y="9517548"/>
            <a:ext cx="2984871" cy="5027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F7FB31-1F0F-47DA-B841-7A22BD67F9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8568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27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1" cy="5027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21F99E-09FC-4CC1-AF45-F5414BDC69C1}" type="datetimeFigureOut">
              <a:rPr lang="es-CL" smtClean="0"/>
              <a:t>04-08-20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517548"/>
            <a:ext cx="2984871" cy="5027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8"/>
            <a:ext cx="2984871" cy="5027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AE9889-F387-465B-AB89-C9F73A8AD28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812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E9889-F387-465B-AB89-C9F73A8AD28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772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E9889-F387-465B-AB89-C9F73A8AD28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304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E9889-F387-465B-AB89-C9F73A8AD28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899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E9889-F387-465B-AB89-C9F73A8AD28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179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E9889-F387-465B-AB89-C9F73A8AD28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805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E9889-F387-465B-AB89-C9F73A8AD28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086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E9889-F387-465B-AB89-C9F73A8AD28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664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E9889-F387-465B-AB89-C9F73A8AD28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335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E9889-F387-465B-AB89-C9F73A8AD28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006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E9889-F387-465B-AB89-C9F73A8AD28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930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E9889-F387-465B-AB89-C9F73A8AD28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444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E9889-F387-465B-AB89-C9F73A8AD289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4229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E9889-F387-465B-AB89-C9F73A8AD28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572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E9889-F387-465B-AB89-C9F73A8AD28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194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E9889-F387-465B-AB89-C9F73A8AD28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3209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E9889-F387-465B-AB89-C9F73A8AD28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746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E9889-F387-465B-AB89-C9F73A8AD28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66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E9889-F387-465B-AB89-C9F73A8AD28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025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E9889-F387-465B-AB89-C9F73A8AD28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28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E9889-F387-465B-AB89-C9F73A8AD28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939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E9889-F387-465B-AB89-C9F73A8AD28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563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E9889-F387-465B-AB89-C9F73A8AD28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725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E9889-F387-465B-AB89-C9F73A8AD28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709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E9889-F387-465B-AB89-C9F73A8AD28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491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E9889-F387-465B-AB89-C9F73A8AD28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27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9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A7B0-8445-49D7-90A7-468763E0FC8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04-08-20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129B-9554-48AA-B07E-0D696B1FAD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A7B0-8445-49D7-90A7-468763E0FC8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04-08-20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129B-9554-48AA-B07E-0D696B1FAD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A7B0-8445-49D7-90A7-468763E0FC8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04-08-20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129B-9554-48AA-B07E-0D696B1FAD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A7B0-8445-49D7-90A7-468763E0FC8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04-08-20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129B-9554-48AA-B07E-0D696B1FAD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A7B0-8445-49D7-90A7-468763E0FC8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04-08-20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129B-9554-48AA-B07E-0D696B1FAD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A7B0-8445-49D7-90A7-468763E0FC8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04-08-20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129B-9554-48AA-B07E-0D696B1FAD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A7B0-8445-49D7-90A7-468763E0FC8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04-08-20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129B-9554-48AA-B07E-0D696B1FAD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A7B0-8445-49D7-90A7-468763E0FC8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04-08-20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129B-9554-48AA-B07E-0D696B1FAD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24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30"/>
            </a:lvl1pPr>
            <a:lvl2pPr marL="443777" indent="0" algn="ctr">
              <a:buNone/>
              <a:defRPr sz="1941"/>
            </a:lvl2pPr>
            <a:lvl3pPr marL="887553" indent="0" algn="ctr">
              <a:buNone/>
              <a:defRPr sz="1747"/>
            </a:lvl3pPr>
            <a:lvl4pPr marL="1331330" indent="0" algn="ctr">
              <a:buNone/>
              <a:defRPr sz="1553"/>
            </a:lvl4pPr>
            <a:lvl5pPr marL="1775106" indent="0" algn="ctr">
              <a:buNone/>
              <a:defRPr sz="1553"/>
            </a:lvl5pPr>
            <a:lvl6pPr marL="2218883" indent="0" algn="ctr">
              <a:buNone/>
              <a:defRPr sz="1553"/>
            </a:lvl6pPr>
            <a:lvl7pPr marL="2662660" indent="0" algn="ctr">
              <a:buNone/>
              <a:defRPr sz="1553"/>
            </a:lvl7pPr>
            <a:lvl8pPr marL="3106436" indent="0" algn="ctr">
              <a:buNone/>
              <a:defRPr sz="1553"/>
            </a:lvl8pPr>
            <a:lvl9pPr marL="3550213" indent="0" algn="ctr">
              <a:buNone/>
              <a:defRPr sz="1553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7713-D69A-47DF-8E48-D89DE806C2B3}" type="datetimeFigureOut">
              <a:rPr lang="es-VE" smtClean="0"/>
              <a:t>4/8/20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75A5-E6CB-4559-8B03-241A9811AC5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43891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7713-D69A-47DF-8E48-D89DE806C2B3}" type="datetimeFigureOut">
              <a:rPr lang="es-VE" smtClean="0"/>
              <a:t>4/8/20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75A5-E6CB-4559-8B03-241A9811AC5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6074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0922-06EC-4732-B8F8-FC97E4F0DD58}" type="datetimeFigureOut">
              <a:rPr lang="es-CL" smtClean="0"/>
              <a:t>04-08-20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1670-CD27-4B70-B4A2-EE8958E0EB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0472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EB954-98EA-42FE-A994-A454B263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9A4220C-C03D-4B88-99E0-E385AF08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7713-D69A-47DF-8E48-D89DE806C2B3}" type="datetimeFigureOut">
              <a:rPr lang="es-VE" smtClean="0"/>
              <a:t>4/8/20</a:t>
            </a:fld>
            <a:endParaRPr lang="es-V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0EACC1E-C5D8-44E5-B70D-84E9AEF26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A90287-AA84-402B-83A1-B6B09D99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75A5-E6CB-4559-8B03-241A9811AC5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63785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824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30">
                <a:solidFill>
                  <a:schemeClr val="tx1"/>
                </a:solidFill>
              </a:defRPr>
            </a:lvl1pPr>
            <a:lvl2pPr marL="443777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2pPr>
            <a:lvl3pPr marL="8875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3pPr>
            <a:lvl4pPr marL="133133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4pPr>
            <a:lvl5pPr marL="177510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5pPr>
            <a:lvl6pPr marL="221888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6pPr>
            <a:lvl7pPr marL="266266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7pPr>
            <a:lvl8pPr marL="310643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8pPr>
            <a:lvl9pPr marL="355021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7713-D69A-47DF-8E48-D89DE806C2B3}" type="datetimeFigureOut">
              <a:rPr lang="es-VE" smtClean="0"/>
              <a:t>4/8/20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75A5-E6CB-4559-8B03-241A9811AC50}" type="slidenum">
              <a:rPr lang="es-VE" smtClean="0"/>
              <a:t>‹Nº›</a:t>
            </a:fld>
            <a:endParaRPr lang="es-V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D277BF9-2CB7-41D1-84EA-3B1031B298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-4779"/>
            <a:ext cx="9144000" cy="8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2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7713-D69A-47DF-8E48-D89DE806C2B3}" type="datetimeFigureOut">
              <a:rPr lang="es-VE" smtClean="0"/>
              <a:t>4/8/20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75A5-E6CB-4559-8B03-241A9811AC5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36237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7713-D69A-47DF-8E48-D89DE806C2B3}" type="datetimeFigureOut">
              <a:rPr lang="es-VE" smtClean="0"/>
              <a:t>4/8/20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75A5-E6CB-4559-8B03-241A9811AC5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89714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7713-D69A-47DF-8E48-D89DE806C2B3}" type="datetimeFigureOut">
              <a:rPr lang="es-VE" smtClean="0"/>
              <a:t>4/8/20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75A5-E6CB-4559-8B03-241A9811AC5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17193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7713-D69A-47DF-8E48-D89DE806C2B3}" type="datetimeFigureOut">
              <a:rPr lang="es-VE" smtClean="0"/>
              <a:t>4/8/20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75A5-E6CB-4559-8B03-241A9811AC5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99287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06"/>
            </a:lvl1pPr>
            <a:lvl2pPr>
              <a:defRPr sz="2718"/>
            </a:lvl2pPr>
            <a:lvl3pPr>
              <a:defRPr sz="2330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7713-D69A-47DF-8E48-D89DE806C2B3}" type="datetimeFigureOut">
              <a:rPr lang="es-VE" smtClean="0"/>
              <a:t>4/8/20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75A5-E6CB-4559-8B03-241A9811AC5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68228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06"/>
            </a:lvl1pPr>
            <a:lvl2pPr marL="443777" indent="0">
              <a:buNone/>
              <a:defRPr sz="2718"/>
            </a:lvl2pPr>
            <a:lvl3pPr marL="887553" indent="0">
              <a:buNone/>
              <a:defRPr sz="2330"/>
            </a:lvl3pPr>
            <a:lvl4pPr marL="1331330" indent="0">
              <a:buNone/>
              <a:defRPr sz="1941"/>
            </a:lvl4pPr>
            <a:lvl5pPr marL="1775106" indent="0">
              <a:buNone/>
              <a:defRPr sz="1941"/>
            </a:lvl5pPr>
            <a:lvl6pPr marL="2218883" indent="0">
              <a:buNone/>
              <a:defRPr sz="1941"/>
            </a:lvl6pPr>
            <a:lvl7pPr marL="2662660" indent="0">
              <a:buNone/>
              <a:defRPr sz="1941"/>
            </a:lvl7pPr>
            <a:lvl8pPr marL="3106436" indent="0">
              <a:buNone/>
              <a:defRPr sz="1941"/>
            </a:lvl8pPr>
            <a:lvl9pPr marL="3550213" indent="0">
              <a:buNone/>
              <a:defRPr sz="194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7713-D69A-47DF-8E48-D89DE806C2B3}" type="datetimeFigureOut">
              <a:rPr lang="es-VE" smtClean="0"/>
              <a:t>4/8/20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75A5-E6CB-4559-8B03-241A9811AC5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59698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7713-D69A-47DF-8E48-D89DE806C2B3}" type="datetimeFigureOut">
              <a:rPr lang="es-VE" smtClean="0"/>
              <a:t>4/8/20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75A5-E6CB-4559-8B03-241A9811AC5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93676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7713-D69A-47DF-8E48-D89DE806C2B3}" type="datetimeFigureOut">
              <a:rPr lang="es-VE" smtClean="0"/>
              <a:t>4/8/20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75A5-E6CB-4559-8B03-241A9811AC5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7145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0922-06EC-4732-B8F8-FC97E4F0DD58}" type="datetimeFigureOut">
              <a:rPr lang="es-CL" smtClean="0"/>
              <a:t>04-08-20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1670-CD27-4B70-B4A2-EE8958E0EB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4120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AA1A-A03D-414E-96B5-68DFF2CD69B5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04-08-20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8758-68CC-4EEC-8D3D-92A88EEAC358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3662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AA1A-A03D-414E-96B5-68DFF2CD69B5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04-08-20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8758-68CC-4EEC-8D3D-92A88EEAC358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00698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AA1A-A03D-414E-96B5-68DFF2CD69B5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04-08-20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8758-68CC-4EEC-8D3D-92A88EEAC358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59669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AA1A-A03D-414E-96B5-68DFF2CD69B5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04-08-20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8758-68CC-4EEC-8D3D-92A88EEAC358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58346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AA1A-A03D-414E-96B5-68DFF2CD69B5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04-08-20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8758-68CC-4EEC-8D3D-92A88EEAC358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3568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AA1A-A03D-414E-96B5-68DFF2CD69B5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04-08-20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8758-68CC-4EEC-8D3D-92A88EEAC358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6542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AA1A-A03D-414E-96B5-68DFF2CD69B5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04-08-20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8758-68CC-4EEC-8D3D-92A88EEAC358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39951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AA1A-A03D-414E-96B5-68DFF2CD69B5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04-08-20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8758-68CC-4EEC-8D3D-92A88EEAC358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3286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AA1A-A03D-414E-96B5-68DFF2CD69B5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04-08-20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8758-68CC-4EEC-8D3D-92A88EEAC358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49028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AA1A-A03D-414E-96B5-68DFF2CD69B5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04-08-20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8758-68CC-4EEC-8D3D-92A88EEAC358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3362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BC58-D498-4752-9FE7-A2FF906FB535}" type="datetimeFigureOut">
              <a:rPr lang="es-CL" smtClean="0"/>
              <a:t>04-08-20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8758-68CC-4EEC-8D3D-92A88EEAC3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40763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AA1A-A03D-414E-96B5-68DFF2CD69B5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04-08-20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8758-68CC-4EEC-8D3D-92A88EEAC358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41321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24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30"/>
            </a:lvl1pPr>
            <a:lvl2pPr marL="443777" indent="0" algn="ctr">
              <a:buNone/>
              <a:defRPr sz="1941"/>
            </a:lvl2pPr>
            <a:lvl3pPr marL="887553" indent="0" algn="ctr">
              <a:buNone/>
              <a:defRPr sz="1747"/>
            </a:lvl3pPr>
            <a:lvl4pPr marL="1331330" indent="0" algn="ctr">
              <a:buNone/>
              <a:defRPr sz="1553"/>
            </a:lvl4pPr>
            <a:lvl5pPr marL="1775106" indent="0" algn="ctr">
              <a:buNone/>
              <a:defRPr sz="1553"/>
            </a:lvl5pPr>
            <a:lvl6pPr marL="2218883" indent="0" algn="ctr">
              <a:buNone/>
              <a:defRPr sz="1553"/>
            </a:lvl6pPr>
            <a:lvl7pPr marL="2662660" indent="0" algn="ctr">
              <a:buNone/>
              <a:defRPr sz="1553"/>
            </a:lvl7pPr>
            <a:lvl8pPr marL="3106436" indent="0" algn="ctr">
              <a:buNone/>
              <a:defRPr sz="1553"/>
            </a:lvl8pPr>
            <a:lvl9pPr marL="3550213" indent="0" algn="ctr">
              <a:buNone/>
              <a:defRPr sz="1553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7713-D69A-47DF-8E48-D89DE806C2B3}" type="datetimeFigureOut">
              <a:rPr lang="es-VE" smtClean="0"/>
              <a:t>4/8/20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75A5-E6CB-4559-8B03-241A9811AC5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89269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7713-D69A-47DF-8E48-D89DE806C2B3}" type="datetimeFigureOut">
              <a:rPr lang="es-VE" smtClean="0"/>
              <a:t>4/8/20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75A5-E6CB-4559-8B03-241A9811AC5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172963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EB954-98EA-42FE-A994-A454B263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9A4220C-C03D-4B88-99E0-E385AF08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7713-D69A-47DF-8E48-D89DE806C2B3}" type="datetimeFigureOut">
              <a:rPr lang="es-VE" smtClean="0"/>
              <a:t>4/8/20</a:t>
            </a:fld>
            <a:endParaRPr lang="es-V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0EACC1E-C5D8-44E5-B70D-84E9AEF26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A90287-AA84-402B-83A1-B6B09D99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75A5-E6CB-4559-8B03-241A9811AC5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85922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824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30">
                <a:solidFill>
                  <a:schemeClr val="tx1"/>
                </a:solidFill>
              </a:defRPr>
            </a:lvl1pPr>
            <a:lvl2pPr marL="443777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2pPr>
            <a:lvl3pPr marL="8875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3pPr>
            <a:lvl4pPr marL="133133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4pPr>
            <a:lvl5pPr marL="177510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5pPr>
            <a:lvl6pPr marL="221888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6pPr>
            <a:lvl7pPr marL="266266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7pPr>
            <a:lvl8pPr marL="310643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8pPr>
            <a:lvl9pPr marL="355021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7713-D69A-47DF-8E48-D89DE806C2B3}" type="datetimeFigureOut">
              <a:rPr lang="es-VE" smtClean="0"/>
              <a:t>4/8/20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75A5-E6CB-4559-8B03-241A9811AC50}" type="slidenum">
              <a:rPr lang="es-VE" smtClean="0"/>
              <a:t>‹Nº›</a:t>
            </a:fld>
            <a:endParaRPr lang="es-V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D277BF9-2CB7-41D1-84EA-3B1031B29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-4779"/>
            <a:ext cx="9144000" cy="8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094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7713-D69A-47DF-8E48-D89DE806C2B3}" type="datetimeFigureOut">
              <a:rPr lang="es-VE" smtClean="0"/>
              <a:t>4/8/20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75A5-E6CB-4559-8B03-241A9811AC5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789698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7713-D69A-47DF-8E48-D89DE806C2B3}" type="datetimeFigureOut">
              <a:rPr lang="es-VE" smtClean="0"/>
              <a:t>4/8/20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75A5-E6CB-4559-8B03-241A9811AC5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192749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7713-D69A-47DF-8E48-D89DE806C2B3}" type="datetimeFigureOut">
              <a:rPr lang="es-VE" smtClean="0"/>
              <a:t>4/8/20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75A5-E6CB-4559-8B03-241A9811AC5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474276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7713-D69A-47DF-8E48-D89DE806C2B3}" type="datetimeFigureOut">
              <a:rPr lang="es-VE" smtClean="0"/>
              <a:t>4/8/20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75A5-E6CB-4559-8B03-241A9811AC5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482085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06"/>
            </a:lvl1pPr>
            <a:lvl2pPr>
              <a:defRPr sz="2718"/>
            </a:lvl2pPr>
            <a:lvl3pPr>
              <a:defRPr sz="2330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7713-D69A-47DF-8E48-D89DE806C2B3}" type="datetimeFigureOut">
              <a:rPr lang="es-VE" smtClean="0"/>
              <a:t>4/8/20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75A5-E6CB-4559-8B03-241A9811AC5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6015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BC58-D498-4752-9FE7-A2FF906FB535}" type="datetimeFigureOut">
              <a:rPr lang="es-CL" smtClean="0"/>
              <a:t>04-08-20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8758-68CC-4EEC-8D3D-92A88EEAC3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86287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06"/>
            </a:lvl1pPr>
            <a:lvl2pPr marL="443777" indent="0">
              <a:buNone/>
              <a:defRPr sz="2718"/>
            </a:lvl2pPr>
            <a:lvl3pPr marL="887553" indent="0">
              <a:buNone/>
              <a:defRPr sz="2330"/>
            </a:lvl3pPr>
            <a:lvl4pPr marL="1331330" indent="0">
              <a:buNone/>
              <a:defRPr sz="1941"/>
            </a:lvl4pPr>
            <a:lvl5pPr marL="1775106" indent="0">
              <a:buNone/>
              <a:defRPr sz="1941"/>
            </a:lvl5pPr>
            <a:lvl6pPr marL="2218883" indent="0">
              <a:buNone/>
              <a:defRPr sz="1941"/>
            </a:lvl6pPr>
            <a:lvl7pPr marL="2662660" indent="0">
              <a:buNone/>
              <a:defRPr sz="1941"/>
            </a:lvl7pPr>
            <a:lvl8pPr marL="3106436" indent="0">
              <a:buNone/>
              <a:defRPr sz="1941"/>
            </a:lvl8pPr>
            <a:lvl9pPr marL="3550213" indent="0">
              <a:buNone/>
              <a:defRPr sz="194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7713-D69A-47DF-8E48-D89DE806C2B3}" type="datetimeFigureOut">
              <a:rPr lang="es-VE" smtClean="0"/>
              <a:t>4/8/20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75A5-E6CB-4559-8B03-241A9811AC5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661565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7713-D69A-47DF-8E48-D89DE806C2B3}" type="datetimeFigureOut">
              <a:rPr lang="es-VE" smtClean="0"/>
              <a:t>4/8/20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75A5-E6CB-4559-8B03-241A9811AC5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68500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7713-D69A-47DF-8E48-D89DE806C2B3}" type="datetimeFigureOut">
              <a:rPr lang="es-VE" smtClean="0"/>
              <a:t>4/8/20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75A5-E6CB-4559-8B03-241A9811AC5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6973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BC58-D498-4752-9FE7-A2FF906FB535}" type="datetimeFigureOut">
              <a:rPr lang="es-CL" smtClean="0"/>
              <a:t>04-08-20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8758-68CC-4EEC-8D3D-92A88EEAC3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387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A7B0-8445-49D7-90A7-468763E0FC8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04-08-20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129B-9554-48AA-B07E-0D696B1FAD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A7B0-8445-49D7-90A7-468763E0FC8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04-08-20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129B-9554-48AA-B07E-0D696B1FAD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A7B0-8445-49D7-90A7-468763E0FC8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04-08-20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129B-9554-48AA-B07E-0D696B1FAD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F0922-06EC-4732-B8F8-FC97E4F0DD58}" type="datetimeFigureOut">
              <a:rPr lang="es-CL" smtClean="0"/>
              <a:t>04-08-20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61670-CD27-4B70-B4A2-EE8958E0EB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247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BC58-D498-4752-9FE7-A2FF906FB535}" type="datetimeFigureOut">
              <a:rPr lang="es-CL" smtClean="0"/>
              <a:t>04-08-20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48758-68CC-4EEC-8D3D-92A88EEAC3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411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0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9A7B0-8445-49D7-90A7-468763E0FC8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04-08-20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8129B-9554-48AA-B07E-0D696B1FAD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0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67713-D69A-47DF-8E48-D89DE806C2B3}" type="datetimeFigureOut">
              <a:rPr lang="es-VE" smtClean="0"/>
              <a:t>4/8/20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975A5-E6CB-4559-8B03-241A9811AC5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8505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CC6DD-5C3E-4951-85B6-0C8E9C4BB76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04-08-20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61670-CD27-4B70-B4A2-EE8958E0EBA8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5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67713-D69A-47DF-8E48-D89DE806C2B3}" type="datetimeFigureOut">
              <a:rPr lang="es-VE" smtClean="0"/>
              <a:t>4/8/20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975A5-E6CB-4559-8B03-241A9811AC5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586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3.jpeg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4.jpg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7.jpg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32.png"/><Relationship Id="rId4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3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eur-lex.europa.eu/legal-content/EN/TXT/PDF/?uri=OJ:JOL_2014_184_R_0004&amp;from=EN" TargetMode="External"/><Relationship Id="rId4" Type="http://schemas.openxmlformats.org/officeDocument/2006/relationships/hyperlink" Target="http://ec.europa.eu/health/files/eudralex/vol-1/dir_2001_83_consol_2012/dir_2001_83_cons_2012_en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4.jp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4122745" y="6707026"/>
            <a:ext cx="898508" cy="150974"/>
          </a:xfrm>
        </p:spPr>
        <p:txBody>
          <a:bodyPr>
            <a:noAutofit/>
          </a:bodyPr>
          <a:lstStyle/>
          <a:p>
            <a:r>
              <a:rPr lang="es-ES_tradnl" sz="1059" baseline="30000" dirty="0">
                <a:solidFill>
                  <a:schemeClr val="bg1"/>
                </a:solidFill>
                <a:latin typeface="Roboto italic" pitchFamily="2" charset="0"/>
                <a:ea typeface="Roboto italic" pitchFamily="2" charset="0"/>
              </a:rPr>
              <a:t>www.cercal.cl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C4A7C7-D8E8-3749-B5D0-371237416DCA}"/>
              </a:ext>
            </a:extLst>
          </p:cNvPr>
          <p:cNvSpPr txBox="1">
            <a:spLocks/>
          </p:cNvSpPr>
          <p:nvPr/>
        </p:nvSpPr>
        <p:spPr>
          <a:xfrm>
            <a:off x="5595488" y="313151"/>
            <a:ext cx="3097575" cy="427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8875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88755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T Std" pitchFamily="34" charset="0"/>
                <a:ea typeface="+mj-ea"/>
                <a:cs typeface="+mj-cs"/>
              </a:rPr>
            </a:br>
            <a:b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T Std" pitchFamily="34" charset="0"/>
                <a:ea typeface="+mj-ea"/>
                <a:cs typeface="+mj-cs"/>
              </a:rPr>
            </a:b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T Std" pitchFamily="34" charset="0"/>
                <a:ea typeface="+mj-ea"/>
                <a:cs typeface="+mj-cs"/>
              </a:rPr>
              <a:t>Agosto de 2020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LT Std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AAD361-B687-A14D-BB16-629743E10C65}"/>
              </a:ext>
            </a:extLst>
          </p:cNvPr>
          <p:cNvSpPr txBox="1">
            <a:spLocks/>
          </p:cNvSpPr>
          <p:nvPr/>
        </p:nvSpPr>
        <p:spPr>
          <a:xfrm>
            <a:off x="432530" y="2213517"/>
            <a:ext cx="7148701" cy="1102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8875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T Std" pitchFamily="34" charset="0"/>
                <a:ea typeface="+mj-ea"/>
                <a:cs typeface="+mj-cs"/>
              </a:rPr>
            </a:br>
            <a:b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T Std" pitchFamily="34" charset="0"/>
                <a:ea typeface="+mj-ea"/>
                <a:cs typeface="+mj-cs"/>
              </a:rPr>
            </a:b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T Std" pitchFamily="34" charset="0"/>
                <a:ea typeface="+mj-ea"/>
                <a:cs typeface="+mj-cs"/>
              </a:rPr>
              <a:t>Capacitación:</a:t>
            </a:r>
            <a:b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T Std" pitchFamily="34" charset="0"/>
                <a:ea typeface="+mj-ea"/>
                <a:cs typeface="+mj-cs"/>
              </a:rPr>
            </a:br>
            <a:r>
              <a:rPr lang="es-CL" sz="3200" dirty="0">
                <a:solidFill>
                  <a:schemeClr val="bg1"/>
                </a:solidFill>
                <a:latin typeface="Helvetica" pitchFamily="2" charset="0"/>
              </a:rPr>
              <a:t>Buenas Prácticas de Almacenamiento y Distribución con enfoque en Cadena de Frío</a:t>
            </a:r>
            <a:endParaRPr kumimoji="0" lang="es-CL" sz="3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4012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48758-68CC-4EEC-8D3D-92A88EEAC358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1E9F46C-C083-A946-A80D-0DD6EA3A91BD}"/>
              </a:ext>
            </a:extLst>
          </p:cNvPr>
          <p:cNvSpPr/>
          <p:nvPr/>
        </p:nvSpPr>
        <p:spPr>
          <a:xfrm>
            <a:off x="676404" y="126641"/>
            <a:ext cx="6688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Buenas Prácticas de Almacenamiento</a:t>
            </a:r>
            <a:endParaRPr kumimoji="0" lang="es-ES" altLang="es-AR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3039C58C-52AA-B048-A95D-C54D03654770}"/>
              </a:ext>
            </a:extLst>
          </p:cNvPr>
          <p:cNvSpPr txBox="1">
            <a:spLocks/>
          </p:cNvSpPr>
          <p:nvPr/>
        </p:nvSpPr>
        <p:spPr>
          <a:xfrm>
            <a:off x="463463" y="1240500"/>
            <a:ext cx="8223337" cy="4195795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2813" fontAlgn="base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SzPct val="80000"/>
              <a:buFont typeface="Wingdings" panose="05000000000000000000" pitchFamily="2" charset="2"/>
              <a:buChar char="ü"/>
            </a:pPr>
            <a:r>
              <a:rPr lang="es-CO" altLang="es-AR" sz="2500" kern="0" dirty="0">
                <a:latin typeface="Arial"/>
                <a:ea typeface="MS PGothic" pitchFamily="34" charset="-128"/>
                <a:cs typeface="Arial"/>
              </a:rPr>
              <a:t>Describe las consideraciones especiales a tener en cuenta durante el almacenamiento y transporte de productos</a:t>
            </a:r>
            <a:r>
              <a:rPr lang="es-CO" altLang="es-AR" sz="2500" kern="0" dirty="0">
                <a:solidFill>
                  <a:srgbClr val="000066"/>
                </a:solidFill>
                <a:latin typeface="Arial"/>
                <a:ea typeface="MS PGothic" pitchFamily="34" charset="-128"/>
                <a:cs typeface="Arial"/>
              </a:rPr>
              <a:t>.</a:t>
            </a:r>
          </a:p>
          <a:p>
            <a:pPr marL="342900" indent="-342900" algn="just" defTabSz="912813" fontAlgn="base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SzPct val="80000"/>
              <a:buFont typeface="Wingdings" panose="05000000000000000000" pitchFamily="2" charset="2"/>
              <a:buChar char="ü"/>
            </a:pPr>
            <a:r>
              <a:rPr lang="es-CO" altLang="es-AR" sz="2500" kern="0" dirty="0">
                <a:latin typeface="Arial"/>
                <a:ea typeface="MS PGothic" pitchFamily="34" charset="-128"/>
                <a:cs typeface="Arial"/>
              </a:rPr>
              <a:t>Adaptarse a requerimientos individuales:</a:t>
            </a:r>
          </a:p>
          <a:p>
            <a:pPr marL="804863" lvl="1" indent="-280988" algn="just" defTabSz="912813" fontAlgn="base">
              <a:spcAft>
                <a:spcPct val="0"/>
              </a:spcAft>
              <a:buClr>
                <a:srgbClr val="1E7FB8"/>
              </a:buClr>
            </a:pPr>
            <a:r>
              <a:rPr lang="es-CO" altLang="es-AR" kern="0" dirty="0">
                <a:latin typeface="Arial"/>
                <a:ea typeface="Arial" panose="020B0604020202020204" pitchFamily="34" charset="0"/>
                <a:cs typeface="Arial"/>
              </a:rPr>
              <a:t>Normatividad sanitaria local</a:t>
            </a:r>
          </a:p>
          <a:p>
            <a:pPr marL="804863" lvl="1" indent="-280988" algn="just" defTabSz="912813" fontAlgn="base">
              <a:spcAft>
                <a:spcPct val="0"/>
              </a:spcAft>
              <a:buClr>
                <a:srgbClr val="1E7FB8"/>
              </a:buClr>
            </a:pPr>
            <a:r>
              <a:rPr lang="es-CO" altLang="es-AR" kern="0" dirty="0">
                <a:latin typeface="Arial"/>
                <a:ea typeface="Arial" panose="020B0604020202020204" pitchFamily="34" charset="0"/>
                <a:cs typeface="Arial"/>
              </a:rPr>
              <a:t>Actividad realizada y alcance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49254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48758-68CC-4EEC-8D3D-92A88EEAC358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1E9F46C-C083-A946-A80D-0DD6EA3A91BD}"/>
              </a:ext>
            </a:extLst>
          </p:cNvPr>
          <p:cNvSpPr/>
          <p:nvPr/>
        </p:nvSpPr>
        <p:spPr>
          <a:xfrm>
            <a:off x="676404" y="126641"/>
            <a:ext cx="6688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Buenas Prácticas de Almacenamiento</a:t>
            </a:r>
            <a:endParaRPr kumimoji="0" lang="es-ES" altLang="es-AR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D650861D-405F-BC44-90EF-669AD45B2A07}"/>
              </a:ext>
            </a:extLst>
          </p:cNvPr>
          <p:cNvSpPr txBox="1">
            <a:spLocks/>
          </p:cNvSpPr>
          <p:nvPr/>
        </p:nvSpPr>
        <p:spPr>
          <a:xfrm>
            <a:off x="676404" y="1481854"/>
            <a:ext cx="7512642" cy="4104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2113" indent="-342900">
              <a:lnSpc>
                <a:spcPct val="150000"/>
              </a:lnSpc>
              <a:defRPr/>
            </a:pPr>
            <a:r>
              <a:rPr lang="en-US" sz="2000" dirty="0" err="1">
                <a:latin typeface="Helvetica" pitchFamily="2" charset="0"/>
              </a:rPr>
              <a:t>Instrucciones</a:t>
            </a:r>
            <a:r>
              <a:rPr lang="en-US" sz="2000" dirty="0">
                <a:latin typeface="Helvetica" pitchFamily="2" charset="0"/>
              </a:rPr>
              <a:t> y </a:t>
            </a:r>
            <a:r>
              <a:rPr lang="en-US" sz="2000" dirty="0" err="1">
                <a:latin typeface="Helvetica" pitchFamily="2" charset="0"/>
              </a:rPr>
              <a:t>procedimientos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escritos</a:t>
            </a:r>
            <a:endParaRPr lang="en-US" sz="2000" dirty="0">
              <a:latin typeface="Helvetica" pitchFamily="2" charset="0"/>
            </a:endParaRPr>
          </a:p>
          <a:p>
            <a:pPr marL="392113" indent="-342900">
              <a:lnSpc>
                <a:spcPct val="150000"/>
              </a:lnSpc>
              <a:defRPr/>
            </a:pPr>
            <a:r>
              <a:rPr lang="en-US" sz="2000" dirty="0" err="1">
                <a:latin typeface="Helvetica" pitchFamily="2" charset="0"/>
              </a:rPr>
              <a:t>Procesos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definidos</a:t>
            </a:r>
            <a:r>
              <a:rPr lang="en-US" sz="2000" dirty="0">
                <a:latin typeface="Helvetica" pitchFamily="2" charset="0"/>
              </a:rPr>
              <a:t>, </a:t>
            </a:r>
            <a:r>
              <a:rPr lang="en-US" sz="2000" dirty="0" err="1">
                <a:latin typeface="Helvetica" pitchFamily="2" charset="0"/>
              </a:rPr>
              <a:t>verificados</a:t>
            </a:r>
            <a:r>
              <a:rPr lang="en-US" sz="2000" dirty="0">
                <a:latin typeface="Helvetica" pitchFamily="2" charset="0"/>
              </a:rPr>
              <a:t> y </a:t>
            </a:r>
            <a:r>
              <a:rPr lang="en-US" sz="2000" dirty="0" err="1">
                <a:latin typeface="Helvetica" pitchFamily="2" charset="0"/>
              </a:rPr>
              <a:t>revisados</a:t>
            </a:r>
            <a:endParaRPr lang="en-US" sz="2000" dirty="0">
              <a:latin typeface="Helvetica" pitchFamily="2" charset="0"/>
            </a:endParaRPr>
          </a:p>
          <a:p>
            <a:pPr marL="392113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Helvetica" pitchFamily="2" charset="0"/>
              </a:rPr>
              <a:t>Retiro</a:t>
            </a:r>
            <a:r>
              <a:rPr lang="en-US" sz="2000" dirty="0">
                <a:latin typeface="Helvetica" pitchFamily="2" charset="0"/>
              </a:rPr>
              <a:t> y </a:t>
            </a:r>
            <a:r>
              <a:rPr lang="en-US" sz="2000" dirty="0" err="1">
                <a:latin typeface="Helvetica" pitchFamily="2" charset="0"/>
              </a:rPr>
              <a:t>devolución</a:t>
            </a:r>
            <a:r>
              <a:rPr lang="en-US" sz="2000" dirty="0">
                <a:latin typeface="Helvetica" pitchFamily="2" charset="0"/>
              </a:rPr>
              <a:t> de </a:t>
            </a:r>
            <a:r>
              <a:rPr lang="en-US" sz="2000" dirty="0" err="1">
                <a:latin typeface="Helvetica" pitchFamily="2" charset="0"/>
              </a:rPr>
              <a:t>producto</a:t>
            </a:r>
            <a:endParaRPr lang="en-US" sz="2000" dirty="0">
              <a:latin typeface="Helvetica" pitchFamily="2" charset="0"/>
            </a:endParaRPr>
          </a:p>
          <a:p>
            <a:pPr marL="392113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Helvetica" pitchFamily="2" charset="0"/>
              </a:rPr>
              <a:t>Validación</a:t>
            </a:r>
            <a:r>
              <a:rPr lang="en-US" sz="2000" dirty="0">
                <a:latin typeface="Helvetica" pitchFamily="2" charset="0"/>
              </a:rPr>
              <a:t> de </a:t>
            </a:r>
            <a:r>
              <a:rPr lang="en-US" sz="2000" dirty="0" err="1">
                <a:latin typeface="Helvetica" pitchFamily="2" charset="0"/>
              </a:rPr>
              <a:t>procesos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críticos</a:t>
            </a:r>
            <a:r>
              <a:rPr lang="en-US" sz="2000" dirty="0">
                <a:latin typeface="Helvetica" pitchFamily="2" charset="0"/>
              </a:rPr>
              <a:t> </a:t>
            </a:r>
          </a:p>
          <a:p>
            <a:pPr marL="392113" indent="-342900">
              <a:lnSpc>
                <a:spcPct val="150000"/>
              </a:lnSpc>
              <a:defRPr/>
            </a:pPr>
            <a:r>
              <a:rPr lang="en-US" sz="2000" dirty="0" err="1">
                <a:latin typeface="Helvetica" pitchFamily="2" charset="0"/>
              </a:rPr>
              <a:t>Registros</a:t>
            </a:r>
            <a:r>
              <a:rPr lang="en-US" sz="2000" dirty="0">
                <a:latin typeface="Helvetica" pitchFamily="2" charset="0"/>
              </a:rPr>
              <a:t> e </a:t>
            </a:r>
            <a:r>
              <a:rPr lang="en-US" sz="2000" dirty="0" err="1">
                <a:latin typeface="Helvetica" pitchFamily="2" charset="0"/>
              </a:rPr>
              <a:t>investigación</a:t>
            </a:r>
            <a:r>
              <a:rPr lang="en-US" sz="2000" dirty="0">
                <a:latin typeface="Helvetica" pitchFamily="2" charset="0"/>
              </a:rPr>
              <a:t> de las </a:t>
            </a:r>
            <a:r>
              <a:rPr lang="en-US" sz="2000" dirty="0" err="1">
                <a:latin typeface="Helvetica" pitchFamily="2" charset="0"/>
              </a:rPr>
              <a:t>desviaciones</a:t>
            </a:r>
            <a:r>
              <a:rPr lang="en-US" sz="2000" dirty="0">
                <a:latin typeface="Helvetica" pitchFamily="2" charset="0"/>
              </a:rPr>
              <a:t> / no </a:t>
            </a:r>
            <a:r>
              <a:rPr lang="en-US" sz="2000" dirty="0" err="1">
                <a:latin typeface="Helvetica" pitchFamily="2" charset="0"/>
              </a:rPr>
              <a:t>conformidades</a:t>
            </a:r>
            <a:r>
              <a:rPr lang="en-US" sz="2000" dirty="0">
                <a:latin typeface="Helvetica" pitchFamily="2" charset="0"/>
              </a:rPr>
              <a:t>.</a:t>
            </a:r>
          </a:p>
          <a:p>
            <a:pPr marL="392113" indent="-342900">
              <a:lnSpc>
                <a:spcPct val="150000"/>
              </a:lnSpc>
              <a:defRPr/>
            </a:pPr>
            <a:r>
              <a:rPr lang="en-US" sz="2000" dirty="0" err="1">
                <a:latin typeface="Helvetica" pitchFamily="2" charset="0"/>
              </a:rPr>
              <a:t>Manejo</a:t>
            </a:r>
            <a:r>
              <a:rPr lang="en-US" sz="2000" dirty="0">
                <a:latin typeface="Helvetica" pitchFamily="2" charset="0"/>
              </a:rPr>
              <a:t> de los </a:t>
            </a:r>
            <a:r>
              <a:rPr lang="en-US" sz="2000" dirty="0" err="1">
                <a:latin typeface="Helvetica" pitchFamily="2" charset="0"/>
              </a:rPr>
              <a:t>reclamos</a:t>
            </a:r>
            <a:endParaRPr lang="en-US" sz="2000" dirty="0">
              <a:latin typeface="Helvetica" pitchFamily="2" charset="0"/>
            </a:endParaRPr>
          </a:p>
          <a:p>
            <a:pPr marL="392113" indent="-342900">
              <a:lnSpc>
                <a:spcPct val="150000"/>
              </a:lnSpc>
              <a:defRPr/>
            </a:pPr>
            <a:r>
              <a:rPr lang="en-US" sz="2000" dirty="0" err="1">
                <a:latin typeface="Helvetica" pitchFamily="2" charset="0"/>
              </a:rPr>
              <a:t>Capacitación</a:t>
            </a:r>
            <a:r>
              <a:rPr lang="en-US" sz="2000" dirty="0">
                <a:latin typeface="Helvetica" pitchFamily="2" charset="0"/>
              </a:rPr>
              <a:t> del personal</a:t>
            </a:r>
          </a:p>
          <a:p>
            <a:pPr marL="392113" indent="-342900">
              <a:lnSpc>
                <a:spcPct val="150000"/>
              </a:lnSpc>
              <a:defRPr/>
            </a:pPr>
            <a:r>
              <a:rPr lang="en-US" sz="2000" dirty="0" err="1">
                <a:latin typeface="Helvetica" pitchFamily="2" charset="0"/>
              </a:rPr>
              <a:t>Recursos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apropiados</a:t>
            </a:r>
            <a:r>
              <a:rPr lang="en-US" sz="2000" dirty="0">
                <a:latin typeface="Helvetica" pitchFamily="2" charset="0"/>
              </a:rPr>
              <a:t>: </a:t>
            </a:r>
            <a:r>
              <a:rPr lang="en-US" sz="2000" dirty="0" err="1">
                <a:latin typeface="Helvetica" pitchFamily="2" charset="0"/>
              </a:rPr>
              <a:t>Instalaciones</a:t>
            </a:r>
            <a:r>
              <a:rPr lang="en-US" sz="2000" dirty="0">
                <a:latin typeface="Helvetica" pitchFamily="2" charset="0"/>
              </a:rPr>
              <a:t>, </a:t>
            </a:r>
            <a:r>
              <a:rPr lang="en-US" sz="2000" dirty="0" err="1">
                <a:latin typeface="Helvetica" pitchFamily="2" charset="0"/>
              </a:rPr>
              <a:t>materiales</a:t>
            </a:r>
            <a:r>
              <a:rPr lang="en-US" sz="2000" dirty="0">
                <a:latin typeface="Helvetica" pitchFamily="2" charset="0"/>
              </a:rPr>
              <a:t>, personal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0D7BA16-98E1-B947-ACF4-CA7B0049A0BA}"/>
              </a:ext>
            </a:extLst>
          </p:cNvPr>
          <p:cNvSpPr txBox="1"/>
          <p:nvPr/>
        </p:nvSpPr>
        <p:spPr>
          <a:xfrm>
            <a:off x="676404" y="865925"/>
            <a:ext cx="5395744" cy="812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Requisitos</a:t>
            </a:r>
            <a:r>
              <a:rPr lang="en-US" sz="370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generales</a:t>
            </a:r>
            <a:endParaRPr lang="en-US" sz="370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9778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5D75CF30-E664-E743-A834-5C011BB132B9}"/>
              </a:ext>
            </a:extLst>
          </p:cNvPr>
          <p:cNvSpPr txBox="1"/>
          <p:nvPr/>
        </p:nvSpPr>
        <p:spPr>
          <a:xfrm>
            <a:off x="359532" y="1910199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Buenas Prácticas de Almacenamiento (BPA)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2800" b="1" dirty="0">
              <a:solidFill>
                <a:prstClr val="white"/>
              </a:solidFill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Personal</a:t>
            </a:r>
            <a:endParaRPr kumimoji="0" lang="es-CL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LT St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120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48758-68CC-4EEC-8D3D-92A88EEAC358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1E9F46C-C083-A946-A80D-0DD6EA3A91BD}"/>
              </a:ext>
            </a:extLst>
          </p:cNvPr>
          <p:cNvSpPr/>
          <p:nvPr/>
        </p:nvSpPr>
        <p:spPr>
          <a:xfrm>
            <a:off x="676404" y="126641"/>
            <a:ext cx="6688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BPA: Personal</a:t>
            </a:r>
            <a:endParaRPr kumimoji="0" lang="es-ES" altLang="es-AR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FE874F7-6F04-E94D-825E-9426977B5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690" y="1249281"/>
            <a:ext cx="712091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s-ES" altLang="es-ES_tradnl" sz="2200" dirty="0">
                <a:latin typeface="Helvetica" pitchFamily="2" charset="0"/>
              </a:rPr>
              <a:t>Los tres aspectos fundamentales del personal son:</a:t>
            </a:r>
          </a:p>
          <a:p>
            <a:pPr algn="just"/>
            <a:endParaRPr lang="es-ES" altLang="es-ES_tradnl" sz="2200" dirty="0">
              <a:latin typeface="Helvetica" pitchFamily="2" charset="0"/>
            </a:endParaRPr>
          </a:p>
          <a:p>
            <a:pPr algn="just"/>
            <a:r>
              <a:rPr lang="es-ES" altLang="es-ES_tradnl" sz="2200" dirty="0">
                <a:latin typeface="Helvetica" pitchFamily="2" charset="0"/>
              </a:rPr>
              <a:t>1.- Organización</a:t>
            </a:r>
          </a:p>
          <a:p>
            <a:pPr algn="just"/>
            <a:endParaRPr lang="es-ES" altLang="es-ES_tradnl" sz="2200" dirty="0">
              <a:latin typeface="Helvetica" pitchFamily="2" charset="0"/>
            </a:endParaRPr>
          </a:p>
          <a:p>
            <a:pPr algn="just"/>
            <a:r>
              <a:rPr lang="es-ES" altLang="es-ES_tradnl" sz="2200" dirty="0">
                <a:latin typeface="Helvetica" pitchFamily="2" charset="0"/>
              </a:rPr>
              <a:t>2.- Capacitación</a:t>
            </a:r>
          </a:p>
          <a:p>
            <a:pPr algn="just"/>
            <a:endParaRPr lang="es-ES" altLang="es-ES_tradnl" sz="2200" dirty="0">
              <a:latin typeface="Helvetica" pitchFamily="2" charset="0"/>
            </a:endParaRPr>
          </a:p>
          <a:p>
            <a:pPr algn="just"/>
            <a:r>
              <a:rPr lang="es-ES" altLang="es-ES_tradnl" sz="2200" dirty="0">
                <a:latin typeface="Helvetica" pitchFamily="2" charset="0"/>
              </a:rPr>
              <a:t>3.- Higiene del personal</a:t>
            </a:r>
          </a:p>
        </p:txBody>
      </p:sp>
      <p:pic>
        <p:nvPicPr>
          <p:cNvPr id="4" name="Gráfico 3" descr="Público de destino">
            <a:extLst>
              <a:ext uri="{FF2B5EF4-FFF2-40B4-BE49-F238E27FC236}">
                <a16:creationId xmlns:a16="http://schemas.microsoft.com/office/drawing/2014/main" id="{4B5AC705-C31E-D341-992E-5572E7DEA4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2766" y="3782253"/>
            <a:ext cx="2574099" cy="257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94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48758-68CC-4EEC-8D3D-92A88EEAC358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C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1E9F46C-C083-A946-A80D-0DD6EA3A91BD}"/>
              </a:ext>
            </a:extLst>
          </p:cNvPr>
          <p:cNvSpPr/>
          <p:nvPr/>
        </p:nvSpPr>
        <p:spPr>
          <a:xfrm>
            <a:off x="676404" y="126641"/>
            <a:ext cx="6688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BPA: Personal</a:t>
            </a:r>
            <a:endParaRPr kumimoji="0" lang="es-ES" altLang="es-AR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CCD36C30-944B-DC4F-86D9-DFC832106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404" y="1262741"/>
            <a:ext cx="7890911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s-ES" altLang="es-ES_tradnl" sz="2600" dirty="0"/>
              <a:t>Organización</a:t>
            </a:r>
          </a:p>
          <a:p>
            <a:pPr algn="just"/>
            <a:endParaRPr lang="es-ES" altLang="es-ES_tradnl" sz="2600" dirty="0"/>
          </a:p>
          <a:p>
            <a:pPr algn="just"/>
            <a:r>
              <a:rPr lang="es-ES" altLang="es-ES_tradnl" sz="2600" dirty="0"/>
              <a:t>Dentro de la organización debe existir un Organigrama que establezca la responsabilidad, autoridad e interrelaciones dentro de la empresa</a:t>
            </a:r>
          </a:p>
        </p:txBody>
      </p:sp>
      <p:pic>
        <p:nvPicPr>
          <p:cNvPr id="4" name="Gráfico 3" descr="Jerarquía">
            <a:extLst>
              <a:ext uri="{FF2B5EF4-FFF2-40B4-BE49-F238E27FC236}">
                <a16:creationId xmlns:a16="http://schemas.microsoft.com/office/drawing/2014/main" id="{B6C74307-B900-014B-A31B-0BA5BEF9A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4521" y="3712146"/>
            <a:ext cx="2035479" cy="203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61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48758-68CC-4EEC-8D3D-92A88EEAC358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C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1E9F46C-C083-A946-A80D-0DD6EA3A91BD}"/>
              </a:ext>
            </a:extLst>
          </p:cNvPr>
          <p:cNvSpPr/>
          <p:nvPr/>
        </p:nvSpPr>
        <p:spPr>
          <a:xfrm>
            <a:off x="676404" y="126641"/>
            <a:ext cx="6688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BPA: Personal</a:t>
            </a:r>
            <a:endParaRPr kumimoji="0" lang="es-ES" altLang="es-AR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EBAD282-B6E2-3948-9D45-74865A531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404" y="1075452"/>
            <a:ext cx="7524054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s-ES" altLang="es-ES_tradnl" sz="2600" dirty="0">
                <a:latin typeface="Helvetica" pitchFamily="2" charset="0"/>
              </a:rPr>
              <a:t>Director Técnico</a:t>
            </a:r>
          </a:p>
          <a:p>
            <a:pPr algn="just"/>
            <a:endParaRPr lang="es-ES" altLang="es-ES_tradnl" sz="2600" dirty="0">
              <a:latin typeface="Helvetica" pitchFamily="2" charset="0"/>
            </a:endParaRPr>
          </a:p>
          <a:p>
            <a:pPr algn="just"/>
            <a:r>
              <a:rPr lang="es-ES" altLang="es-ES_tradnl" sz="2600" dirty="0">
                <a:latin typeface="Helvetica" pitchFamily="2" charset="0"/>
              </a:rPr>
              <a:t>La Dirección Técnica de la Planta Farmacéutica o Droguería, es ejercida por un profesional Químico Farmacéutico. </a:t>
            </a:r>
          </a:p>
        </p:txBody>
      </p:sp>
      <p:pic>
        <p:nvPicPr>
          <p:cNvPr id="4" name="Gráfico 3" descr="Persona con idea">
            <a:extLst>
              <a:ext uri="{FF2B5EF4-FFF2-40B4-BE49-F238E27FC236}">
                <a16:creationId xmlns:a16="http://schemas.microsoft.com/office/drawing/2014/main" id="{21C30153-49C3-0745-8ED7-F58B0E198A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47355" y="3998934"/>
            <a:ext cx="2235896" cy="22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3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48758-68CC-4EEC-8D3D-92A88EEAC358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1E9F46C-C083-A946-A80D-0DD6EA3A91BD}"/>
              </a:ext>
            </a:extLst>
          </p:cNvPr>
          <p:cNvSpPr/>
          <p:nvPr/>
        </p:nvSpPr>
        <p:spPr>
          <a:xfrm>
            <a:off x="676404" y="126641"/>
            <a:ext cx="6688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BPA: Personal</a:t>
            </a:r>
            <a:endParaRPr kumimoji="0" lang="es-ES" altLang="es-AR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2645C5D-D382-D443-9BE4-60386FB25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98" y="1208414"/>
            <a:ext cx="78486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s-ES" altLang="es-ES_tradnl" sz="2600" dirty="0">
                <a:latin typeface="Helvetica" pitchFamily="2" charset="0"/>
              </a:rPr>
              <a:t>El Director Técnico debe contar con al menos las siguientes responsabilidades:</a:t>
            </a:r>
          </a:p>
          <a:p>
            <a:pPr algn="just"/>
            <a:endParaRPr lang="es-ES" altLang="es-ES_tradnl" sz="2600" dirty="0">
              <a:latin typeface="Helvetica" pitchFamily="2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s-ES" altLang="es-ES_tradnl" sz="2600" dirty="0">
                <a:latin typeface="Helvetica" pitchFamily="2" charset="0"/>
              </a:rPr>
              <a:t>Asegurar la implementación y mantención de un sistema de calidad.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s-ES" altLang="es-ES_tradnl" sz="2600" dirty="0">
                <a:latin typeface="Helvetica" pitchFamily="2" charset="0"/>
              </a:rPr>
              <a:t>Identificar y corregir las desviaciones de éste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s-ES" altLang="es-ES_tradnl" sz="2600" dirty="0">
                <a:latin typeface="Helvetica" pitchFamily="2" charset="0"/>
              </a:rPr>
              <a:t>Las establecidas en la legislación correspondiente bajo la Autoridad regulatoria.</a:t>
            </a:r>
          </a:p>
          <a:p>
            <a:pPr algn="just"/>
            <a:endParaRPr lang="es-ES" altLang="es-ES_tradnl" sz="2600" dirty="0">
              <a:latin typeface="Helvetica" pitchFamily="2" charset="0"/>
            </a:endParaRPr>
          </a:p>
        </p:txBody>
      </p:sp>
      <p:pic>
        <p:nvPicPr>
          <p:cNvPr id="8" name="Gráfico 7" descr="Red de usuarios">
            <a:extLst>
              <a:ext uri="{FF2B5EF4-FFF2-40B4-BE49-F238E27FC236}">
                <a16:creationId xmlns:a16="http://schemas.microsoft.com/office/drawing/2014/main" id="{35434ABB-AFF6-3547-A669-BCB6E6EF31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05813" y="4158641"/>
            <a:ext cx="2699359" cy="269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8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48758-68CC-4EEC-8D3D-92A88EEAC358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C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1E9F46C-C083-A946-A80D-0DD6EA3A91BD}"/>
              </a:ext>
            </a:extLst>
          </p:cNvPr>
          <p:cNvSpPr/>
          <p:nvPr/>
        </p:nvSpPr>
        <p:spPr>
          <a:xfrm>
            <a:off x="676404" y="126641"/>
            <a:ext cx="6688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BPA: Personal</a:t>
            </a:r>
            <a:endParaRPr kumimoji="0" lang="es-ES" altLang="es-AR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26D290A2-4ECC-DB46-9A35-36BC736A81B2}"/>
              </a:ext>
            </a:extLst>
          </p:cNvPr>
          <p:cNvSpPr txBox="1">
            <a:spLocks/>
          </p:cNvSpPr>
          <p:nvPr/>
        </p:nvSpPr>
        <p:spPr>
          <a:xfrm>
            <a:off x="676404" y="1178885"/>
            <a:ext cx="7858539" cy="428411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 typeface="Arial" pitchFamily="34" charset="0"/>
              <a:buNone/>
              <a:tabLst>
                <a:tab pos="2341563" algn="l"/>
                <a:tab pos="2397125" algn="l"/>
              </a:tabLst>
              <a:defRPr/>
            </a:pPr>
            <a:r>
              <a:rPr kumimoji="0" lang="es-CO" alt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Número adecuado de personal calificado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Formación acorde con regulaciones nacionales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>
                <a:tab pos="2863850" algn="l"/>
                <a:tab pos="3208338" algn="l"/>
              </a:tabLst>
              <a:defRPr/>
            </a:pPr>
            <a:endParaRPr kumimoji="0" lang="es-CO" alt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>
                <a:tab pos="2863850" algn="l"/>
                <a:tab pos="3208338" algn="l"/>
              </a:tabLst>
              <a:defRPr/>
            </a:pPr>
            <a:r>
              <a:rPr kumimoji="0" lang="es-CO" alt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Capacitación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:</a:t>
            </a:r>
          </a:p>
          <a:p>
            <a:pPr marL="0" marR="0" lvl="1" indent="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>
                <a:tab pos="2863850" algn="l"/>
                <a:tab pos="3208338" algn="l"/>
              </a:tabLst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− 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BPA</a:t>
            </a:r>
          </a:p>
          <a:p>
            <a:pPr marL="0" marR="0" lvl="1" indent="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>
                <a:tab pos="2863850" algn="l"/>
                <a:tab pos="3208338" algn="l"/>
              </a:tabLst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−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Regulación</a:t>
            </a:r>
          </a:p>
          <a:p>
            <a:pPr marL="0" marR="0" lvl="1" indent="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>
                <a:tab pos="2863850" algn="l"/>
                <a:tab pos="3208338" algn="l"/>
              </a:tabLst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−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Procedimientos</a:t>
            </a:r>
          </a:p>
          <a:p>
            <a:pPr marL="0" marR="0" lvl="1" indent="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>
                <a:tab pos="2863850" algn="l"/>
                <a:tab pos="3208338" algn="l"/>
              </a:tabLst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−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Seguridad</a:t>
            </a:r>
            <a:endParaRPr kumimoji="0" lang="es-CO" alt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00000"/>
              <a:buFont typeface="Arial" pitchFamily="34" charset="0"/>
              <a:buNone/>
              <a:tabLst>
                <a:tab pos="2863850" algn="l"/>
                <a:tab pos="3208338" algn="l"/>
              </a:tabLst>
              <a:defRPr/>
            </a:pPr>
            <a:endParaRPr kumimoji="0" lang="es-CO" alt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00000"/>
              <a:buFont typeface="Arial" pitchFamily="34" charset="0"/>
              <a:buNone/>
              <a:tabLst>
                <a:tab pos="2863850" algn="l"/>
                <a:tab pos="3208338" algn="l"/>
              </a:tabLst>
              <a:defRPr/>
            </a:pPr>
            <a:r>
              <a:rPr kumimoji="0" lang="es-CO" alt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Dotación equipamiento básico de protección</a:t>
            </a:r>
          </a:p>
          <a:p>
            <a:pPr marL="257175" marR="0" lvl="0" indent="-257175" algn="l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endParaRPr kumimoji="0" lang="es-ES_tradnl" alt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508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5D75CF30-E664-E743-A834-5C011BB132B9}"/>
              </a:ext>
            </a:extLst>
          </p:cNvPr>
          <p:cNvSpPr txBox="1"/>
          <p:nvPr/>
        </p:nvSpPr>
        <p:spPr>
          <a:xfrm>
            <a:off x="359532" y="1910199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Buenas Prácticas de Almacenamiento (BPA)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Establecimiento e Instalaciones</a:t>
            </a:r>
            <a:endParaRPr kumimoji="0" lang="es-CL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LT St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083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48758-68CC-4EEC-8D3D-92A88EEAC358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C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1E9F46C-C083-A946-A80D-0DD6EA3A91BD}"/>
              </a:ext>
            </a:extLst>
          </p:cNvPr>
          <p:cNvSpPr/>
          <p:nvPr/>
        </p:nvSpPr>
        <p:spPr>
          <a:xfrm>
            <a:off x="676404" y="126641"/>
            <a:ext cx="6688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BPA: Instalaciones</a:t>
            </a:r>
            <a:endParaRPr kumimoji="0" lang="es-ES" altLang="es-AR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9DD9AD9B-C570-CD4B-8ADA-F302B7A9E480}"/>
              </a:ext>
            </a:extLst>
          </p:cNvPr>
          <p:cNvSpPr txBox="1">
            <a:spLocks/>
          </p:cNvSpPr>
          <p:nvPr/>
        </p:nvSpPr>
        <p:spPr>
          <a:xfrm>
            <a:off x="3883888" y="1099296"/>
            <a:ext cx="4671390" cy="3462086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813">
              <a:buSzPct val="80000"/>
            </a:pPr>
            <a:r>
              <a:rPr lang="es-ES_tradnl" altLang="es-AR" sz="2200" dirty="0">
                <a:latin typeface="Helvetica" pitchFamily="2" charset="0"/>
              </a:rPr>
              <a:t>Limpio, organizado</a:t>
            </a:r>
          </a:p>
          <a:p>
            <a:pPr defTabSz="912813">
              <a:buSzPct val="80000"/>
            </a:pPr>
            <a:r>
              <a:rPr lang="es-ES_tradnl" altLang="es-AR" sz="2200" dirty="0">
                <a:latin typeface="Helvetica" pitchFamily="2" charset="0"/>
              </a:rPr>
              <a:t>Rápida localización, segura identificación y máximo aprovechamiento del espacio</a:t>
            </a:r>
          </a:p>
          <a:p>
            <a:pPr defTabSz="912813">
              <a:buSzPct val="80000"/>
            </a:pPr>
            <a:r>
              <a:rPr lang="es-CO" altLang="es-AR" sz="2200" dirty="0">
                <a:latin typeface="Helvetica" pitchFamily="2" charset="0"/>
              </a:rPr>
              <a:t>Garantizar buena iluminación</a:t>
            </a:r>
          </a:p>
          <a:p>
            <a:pPr defTabSz="912813">
              <a:buSzPct val="80000"/>
            </a:pPr>
            <a:r>
              <a:rPr lang="es-CO" altLang="es-AR" sz="2200" dirty="0">
                <a:latin typeface="Helvetica" pitchFamily="2" charset="0"/>
              </a:rPr>
              <a:t>Evitar  incidencia directa de los rayos solares :</a:t>
            </a:r>
          </a:p>
          <a:p>
            <a:pPr lvl="1" defTabSz="912813">
              <a:buSzPct val="80000"/>
            </a:pPr>
            <a:r>
              <a:rPr lang="es-CO" altLang="es-AR" sz="2200" dirty="0">
                <a:latin typeface="Helvetica" pitchFamily="2" charset="0"/>
                <a:ea typeface="Arial" panose="020B0604020202020204" pitchFamily="34" charset="0"/>
              </a:rPr>
              <a:t>Deterioro del material (caucho,, golátexma)</a:t>
            </a:r>
          </a:p>
          <a:p>
            <a:pPr lvl="1" defTabSz="912813">
              <a:buSzPct val="80000"/>
            </a:pPr>
            <a:r>
              <a:rPr lang="es-CO" altLang="es-AR" sz="2200" dirty="0">
                <a:latin typeface="Helvetica" pitchFamily="2" charset="0"/>
                <a:ea typeface="Arial" panose="020B0604020202020204" pitchFamily="34" charset="0"/>
              </a:rPr>
              <a:t>Cambio condiciones de temperatura</a:t>
            </a:r>
          </a:p>
          <a:p>
            <a:pPr lvl="1" defTabSz="912813">
              <a:buSzPct val="80000"/>
            </a:pPr>
            <a:r>
              <a:rPr lang="es-CO" altLang="es-AR" sz="2200" dirty="0">
                <a:latin typeface="Helvetica" pitchFamily="2" charset="0"/>
                <a:ea typeface="Arial" panose="020B0604020202020204" pitchFamily="34" charset="0"/>
              </a:rPr>
              <a:t>Pérdida de integridad / funcionalidad del producto</a:t>
            </a:r>
          </a:p>
          <a:p>
            <a:endParaRPr lang="es-AR" sz="2200" dirty="0">
              <a:latin typeface="Helvetica" pitchFamily="2" charset="0"/>
            </a:endParaRPr>
          </a:p>
        </p:txBody>
      </p:sp>
      <p:pic>
        <p:nvPicPr>
          <p:cNvPr id="8" name="Picture 2" descr="D:\norita\ARCHIVO FOTOS\FOTOS_TALLER_BOL_VSSM_MAR_22-26-10\IMG_5302.JPG">
            <a:extLst>
              <a:ext uri="{FF2B5EF4-FFF2-40B4-BE49-F238E27FC236}">
                <a16:creationId xmlns:a16="http://schemas.microsoft.com/office/drawing/2014/main" id="{F41C9DE5-BB6B-1940-9CAB-42CDE779C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4" y="1099296"/>
            <a:ext cx="2925141" cy="4333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964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DFB280F-4EA8-B047-9501-27975FD6137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0" y="786278"/>
            <a:ext cx="9144000" cy="6089904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5163B14-FA17-2C48-B056-D460A9547D6A}"/>
              </a:ext>
            </a:extLst>
          </p:cNvPr>
          <p:cNvSpPr txBox="1">
            <a:spLocks/>
          </p:cNvSpPr>
          <p:nvPr/>
        </p:nvSpPr>
        <p:spPr>
          <a:xfrm>
            <a:off x="758694" y="265401"/>
            <a:ext cx="3575312" cy="436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Temario:</a:t>
            </a:r>
            <a:endParaRPr kumimoji="0" lang="es-C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D0C21AC-744E-9A48-B6C3-6E43D695E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74495"/>
              </p:ext>
            </p:extLst>
          </p:nvPr>
        </p:nvGraphicFramePr>
        <p:xfrm>
          <a:off x="324852" y="1059500"/>
          <a:ext cx="8301789" cy="554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0021">
                  <a:extLst>
                    <a:ext uri="{9D8B030D-6E8A-4147-A177-3AD203B41FA5}">
                      <a16:colId xmlns:a16="http://schemas.microsoft.com/office/drawing/2014/main" val="1059857305"/>
                    </a:ext>
                  </a:extLst>
                </a:gridCol>
                <a:gridCol w="7341768">
                  <a:extLst>
                    <a:ext uri="{9D8B030D-6E8A-4147-A177-3AD203B41FA5}">
                      <a16:colId xmlns:a16="http://schemas.microsoft.com/office/drawing/2014/main" val="1234370354"/>
                    </a:ext>
                  </a:extLst>
                </a:gridCol>
              </a:tblGrid>
              <a:tr h="1023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  <a:latin typeface="Helvetica" pitchFamily="2" charset="0"/>
                        </a:rPr>
                        <a:t>1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2000" b="1" u="none" strike="noStrike" dirty="0">
                          <a:effectLst/>
                          <a:latin typeface="Helvetica" pitchFamily="2" charset="0"/>
                        </a:rPr>
                        <a:t>Capítulo 1: </a:t>
                      </a:r>
                      <a:r>
                        <a:rPr lang="es-CL" sz="2000" u="none" strike="noStrike" dirty="0">
                          <a:effectLst/>
                          <a:latin typeface="Helvetica" pitchFamily="2" charset="0"/>
                        </a:rPr>
                        <a:t>Buenas Prácticas de Almacenamiento y Buenas Prácticas de Distribución, su Sistema de Calidad y Aplicación Práctica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035849"/>
                  </a:ext>
                </a:extLst>
              </a:tr>
              <a:tr h="7721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>
                          <a:effectLst/>
                          <a:latin typeface="Helvetica" pitchFamily="2" charset="0"/>
                        </a:rPr>
                        <a:t>2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2000" b="1" u="none" strike="noStrike" dirty="0">
                          <a:effectLst/>
                          <a:latin typeface="Helvetica" pitchFamily="2" charset="0"/>
                        </a:rPr>
                        <a:t>Capítulo 2: </a:t>
                      </a:r>
                      <a:r>
                        <a:rPr lang="es-CL" sz="2000" u="none" strike="noStrike" dirty="0">
                          <a:effectLst/>
                          <a:latin typeface="Helvetica" pitchFamily="2" charset="0"/>
                        </a:rPr>
                        <a:t>La cadena de frío en la industria farmacéutica, de acuerdo a lo establecido en la Norma Técnica Nº 208/2019.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165735"/>
                  </a:ext>
                </a:extLst>
              </a:tr>
              <a:tr h="2375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>
                          <a:effectLst/>
                          <a:latin typeface="Helvetica" pitchFamily="2" charset="0"/>
                        </a:rPr>
                        <a:t>3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2000" b="1" u="none" strike="noStrike" dirty="0">
                          <a:effectLst/>
                          <a:latin typeface="Helvetica" pitchFamily="2" charset="0"/>
                        </a:rPr>
                        <a:t>Capítulo 3: </a:t>
                      </a:r>
                      <a:r>
                        <a:rPr lang="es-CL" sz="2000" u="none" strike="noStrike" dirty="0">
                          <a:effectLst/>
                          <a:latin typeface="Helvetica" pitchFamily="2" charset="0"/>
                        </a:rPr>
                        <a:t>Introducción sobre las nuevas resoluciones del ISP en lo relacionado a BPA y BPD: </a:t>
                      </a:r>
                      <a:br>
                        <a:rPr lang="es-CL" sz="2000" u="none" strike="noStrike" dirty="0">
                          <a:effectLst/>
                          <a:latin typeface="Helvetica" pitchFamily="2" charset="0"/>
                        </a:rPr>
                      </a:br>
                      <a:r>
                        <a:rPr lang="es-CL" sz="2000" u="none" strike="noStrike" dirty="0">
                          <a:effectLst/>
                          <a:latin typeface="Helvetica" pitchFamily="2" charset="0"/>
                        </a:rPr>
                        <a:t>· RE Nº 1539</a:t>
                      </a:r>
                      <a:br>
                        <a:rPr lang="es-CL" sz="2000" u="none" strike="noStrike" dirty="0">
                          <a:effectLst/>
                          <a:latin typeface="Helvetica" pitchFamily="2" charset="0"/>
                        </a:rPr>
                      </a:br>
                      <a:r>
                        <a:rPr lang="es-CL" sz="2000" u="none" strike="noStrike" dirty="0">
                          <a:effectLst/>
                          <a:latin typeface="Helvetica" pitchFamily="2" charset="0"/>
                        </a:rPr>
                        <a:t>· RE Nº 1540</a:t>
                      </a:r>
                      <a:br>
                        <a:rPr lang="es-CL" sz="2000" u="none" strike="noStrike" dirty="0">
                          <a:effectLst/>
                          <a:latin typeface="Helvetica" pitchFamily="2" charset="0"/>
                        </a:rPr>
                      </a:br>
                      <a:r>
                        <a:rPr lang="es-CL" sz="2000" u="none" strike="noStrike" dirty="0">
                          <a:effectLst/>
                          <a:latin typeface="Helvetica" pitchFamily="2" charset="0"/>
                        </a:rPr>
                        <a:t>· RE Nº 1541</a:t>
                      </a:r>
                      <a:br>
                        <a:rPr lang="es-CL" sz="2000" u="none" strike="noStrike" dirty="0">
                          <a:effectLst/>
                          <a:latin typeface="Helvetica" pitchFamily="2" charset="0"/>
                        </a:rPr>
                      </a:br>
                      <a:r>
                        <a:rPr lang="es-CL" sz="2000" u="none" strike="noStrike" dirty="0">
                          <a:effectLst/>
                          <a:latin typeface="Helvetica" pitchFamily="2" charset="0"/>
                        </a:rPr>
                        <a:t>· RE Nº 1542</a:t>
                      </a:r>
                      <a:br>
                        <a:rPr lang="es-CL" sz="2000" u="none" strike="noStrike" dirty="0">
                          <a:effectLst/>
                          <a:latin typeface="Helvetica" pitchFamily="2" charset="0"/>
                        </a:rPr>
                      </a:br>
                      <a:r>
                        <a:rPr lang="es-CL" sz="2000" u="none" strike="noStrike" dirty="0">
                          <a:effectLst/>
                          <a:latin typeface="Helvetica" pitchFamily="2" charset="0"/>
                        </a:rPr>
                        <a:t>· RE Nº 1543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624008"/>
                  </a:ext>
                </a:extLst>
              </a:tr>
              <a:tr h="1023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>
                          <a:effectLst/>
                          <a:latin typeface="Helvetica" pitchFamily="2" charset="0"/>
                        </a:rPr>
                        <a:t>4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2000" b="1" u="none" strike="noStrike" dirty="0">
                          <a:effectLst/>
                          <a:latin typeface="Helvetica" pitchFamily="2" charset="0"/>
                        </a:rPr>
                        <a:t>Capítulo 4: </a:t>
                      </a:r>
                      <a:r>
                        <a:rPr lang="es-CL" sz="2000" u="none" strike="noStrike" dirty="0">
                          <a:effectLst/>
                          <a:latin typeface="Helvetica" pitchFamily="2" charset="0"/>
                        </a:rPr>
                        <a:t>Validación, Calificación y Mantenimiento del Estado Validado, con enfoque en la Cadena de Frío Farmacéutica</a:t>
                      </a:r>
                      <a:br>
                        <a:rPr lang="es-CL" sz="2000" u="none" strike="noStrike" dirty="0">
                          <a:effectLst/>
                          <a:latin typeface="Helvetica" pitchFamily="2" charset="0"/>
                        </a:rPr>
                      </a:b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626826"/>
                  </a:ext>
                </a:extLst>
              </a:tr>
              <a:tr h="3483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>
                          <a:effectLst/>
                          <a:latin typeface="Helvetica" pitchFamily="2" charset="0"/>
                        </a:rPr>
                        <a:t>5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2000" u="none" strike="noStrike" dirty="0">
                          <a:effectLst/>
                          <a:latin typeface="Helvetica" pitchFamily="2" charset="0"/>
                        </a:rPr>
                        <a:t>Evaluación: Se realizará examén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534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392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48758-68CC-4EEC-8D3D-92A88EEAC358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C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1E9F46C-C083-A946-A80D-0DD6EA3A91BD}"/>
              </a:ext>
            </a:extLst>
          </p:cNvPr>
          <p:cNvSpPr/>
          <p:nvPr/>
        </p:nvSpPr>
        <p:spPr>
          <a:xfrm>
            <a:off x="676404" y="126641"/>
            <a:ext cx="6688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BPA: Instalaciones</a:t>
            </a:r>
            <a:endParaRPr kumimoji="0" lang="es-ES" altLang="es-AR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68CD927D-A126-A243-82EC-0199A6982469}"/>
              </a:ext>
            </a:extLst>
          </p:cNvPr>
          <p:cNvSpPr txBox="1">
            <a:spLocks/>
          </p:cNvSpPr>
          <p:nvPr/>
        </p:nvSpPr>
        <p:spPr>
          <a:xfrm>
            <a:off x="398922" y="1479797"/>
            <a:ext cx="3781880" cy="410817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dirty="0"/>
              <a:t>AREAS DE ALMACENAMIENTO:</a:t>
            </a:r>
          </a:p>
          <a:p>
            <a:pPr marL="2233613" lvl="1" indent="-239713">
              <a:defRPr/>
            </a:pPr>
            <a:r>
              <a:rPr lang="es-CO" dirty="0"/>
              <a:t> Prohibido ingreso personal NO autorizado</a:t>
            </a:r>
          </a:p>
          <a:p>
            <a:pPr lvl="1">
              <a:defRPr/>
            </a:pPr>
            <a:r>
              <a:rPr lang="es-CO" dirty="0"/>
              <a:t>Capacidad suficiente</a:t>
            </a:r>
          </a:p>
          <a:p>
            <a:pPr lvl="2">
              <a:defRPr/>
            </a:pPr>
            <a:r>
              <a:rPr lang="es-CO" sz="2400" dirty="0"/>
              <a:t>Materiales y productos</a:t>
            </a:r>
          </a:p>
          <a:p>
            <a:pPr lvl="2">
              <a:defRPr/>
            </a:pPr>
            <a:r>
              <a:rPr lang="es-CO" sz="2400" dirty="0"/>
              <a:t>Cuarentena</a:t>
            </a:r>
          </a:p>
          <a:p>
            <a:pPr lvl="2">
              <a:defRPr/>
            </a:pPr>
            <a:r>
              <a:rPr lang="es-CO" sz="2400" dirty="0"/>
              <a:t>Aprobado</a:t>
            </a:r>
          </a:p>
          <a:p>
            <a:pPr lvl="2">
              <a:defRPr/>
            </a:pPr>
            <a:r>
              <a:rPr lang="es-CO" sz="2400" dirty="0"/>
              <a:t>Rechazado</a:t>
            </a:r>
          </a:p>
          <a:p>
            <a:pPr lvl="2">
              <a:defRPr/>
            </a:pPr>
            <a:r>
              <a:rPr lang="es-CO" sz="2400" dirty="0"/>
              <a:t>Devoluciones</a:t>
            </a:r>
          </a:p>
          <a:p>
            <a:pPr lvl="2">
              <a:defRPr/>
            </a:pPr>
            <a:r>
              <a:rPr lang="es-CO" sz="2400" dirty="0"/>
              <a:t>Retirados</a:t>
            </a:r>
            <a:endParaRPr lang="es-AR" dirty="0"/>
          </a:p>
        </p:txBody>
      </p:sp>
      <p:pic>
        <p:nvPicPr>
          <p:cNvPr id="10" name="Imagen 9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37A07CCC-DCA8-E64E-8BBD-294B8E0233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28" y="1011102"/>
            <a:ext cx="4418316" cy="522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3220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48758-68CC-4EEC-8D3D-92A88EEAC358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C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1E9F46C-C083-A946-A80D-0DD6EA3A91BD}"/>
              </a:ext>
            </a:extLst>
          </p:cNvPr>
          <p:cNvSpPr/>
          <p:nvPr/>
        </p:nvSpPr>
        <p:spPr>
          <a:xfrm>
            <a:off x="676404" y="126641"/>
            <a:ext cx="6688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BPA: Instalaciones</a:t>
            </a:r>
            <a:endParaRPr kumimoji="0" lang="es-ES" altLang="es-AR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94C67AC5-BB4C-BE4A-A2CA-84083C6F0A5A}"/>
              </a:ext>
            </a:extLst>
          </p:cNvPr>
          <p:cNvSpPr txBox="1">
            <a:spLocks/>
          </p:cNvSpPr>
          <p:nvPr/>
        </p:nvSpPr>
        <p:spPr>
          <a:xfrm>
            <a:off x="708993" y="1205041"/>
            <a:ext cx="7977807" cy="4632088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2813">
              <a:buSzPct val="80000"/>
              <a:buFont typeface="Arial" pitchFamily="34" charset="0"/>
              <a:buNone/>
            </a:pPr>
            <a:r>
              <a:rPr lang="es-CO" altLang="es-AR" dirty="0">
                <a:latin typeface="Helvetica" pitchFamily="2" charset="0"/>
              </a:rPr>
              <a:t>Diseño:</a:t>
            </a:r>
          </a:p>
          <a:p>
            <a:pPr lvl="1" defTabSz="912813"/>
            <a:r>
              <a:rPr lang="es-CO" altLang="es-AR" sz="2400" dirty="0">
                <a:latin typeface="Helvetica" pitchFamily="2" charset="0"/>
                <a:ea typeface="Arial" panose="020B0604020202020204" pitchFamily="34" charset="0"/>
              </a:rPr>
              <a:t>Condiciones de almacenamiento (T°y HR%): revisada, monitoreada, registrada</a:t>
            </a:r>
          </a:p>
          <a:p>
            <a:pPr lvl="1" defTabSz="912813"/>
            <a:r>
              <a:rPr lang="es-CO" altLang="es-AR" sz="2400" dirty="0">
                <a:latin typeface="Helvetica" pitchFamily="2" charset="0"/>
                <a:ea typeface="Arial" panose="020B0604020202020204" pitchFamily="34" charset="0"/>
              </a:rPr>
              <a:t>Espacios adecuados y capacidad suficiente</a:t>
            </a:r>
          </a:p>
          <a:p>
            <a:pPr lvl="1" defTabSz="912813"/>
            <a:r>
              <a:rPr lang="es-CO" altLang="es-AR" sz="2400" dirty="0">
                <a:latin typeface="Helvetica" pitchFamily="2" charset="0"/>
                <a:ea typeface="Arial" panose="020B0604020202020204" pitchFamily="34" charset="0"/>
              </a:rPr>
              <a:t>Estantes / Estibas</a:t>
            </a:r>
          </a:p>
          <a:p>
            <a:pPr lvl="1" defTabSz="912813"/>
            <a:r>
              <a:rPr lang="es-CO" altLang="es-AR" sz="2400" dirty="0">
                <a:latin typeface="Helvetica" pitchFamily="2" charset="0"/>
                <a:ea typeface="Arial" panose="020B0604020202020204" pitchFamily="34" charset="0"/>
              </a:rPr>
              <a:t>Iluminación, ventilación, electricidad</a:t>
            </a:r>
          </a:p>
          <a:p>
            <a:pPr marL="0" indent="0" defTabSz="912813">
              <a:buClr>
                <a:srgbClr val="0070C0"/>
              </a:buClr>
              <a:buSzPct val="190000"/>
              <a:buFont typeface="Arial" pitchFamily="34" charset="0"/>
              <a:buNone/>
            </a:pPr>
            <a:endParaRPr lang="es-CO" altLang="es-AR" dirty="0">
              <a:latin typeface="Helvetica" pitchFamily="2" charset="0"/>
            </a:endParaRPr>
          </a:p>
          <a:p>
            <a:pPr marL="0" indent="0" defTabSz="912813">
              <a:buClr>
                <a:srgbClr val="0070C0"/>
              </a:buClr>
              <a:buSzPct val="190000"/>
              <a:buFont typeface="Arial" pitchFamily="34" charset="0"/>
              <a:buNone/>
            </a:pPr>
            <a:r>
              <a:rPr lang="es-CO" altLang="es-AR" dirty="0">
                <a:latin typeface="Helvetica" pitchFamily="2" charset="0"/>
              </a:rPr>
              <a:t>Localización</a:t>
            </a:r>
          </a:p>
          <a:p>
            <a:pPr lvl="1" defTabSz="912813"/>
            <a:r>
              <a:rPr lang="es-CO" altLang="es-AR" sz="2400" dirty="0">
                <a:latin typeface="Helvetica" pitchFamily="2" charset="0"/>
                <a:ea typeface="Arial" panose="020B0604020202020204" pitchFamily="34" charset="0"/>
              </a:rPr>
              <a:t>Bajo nivel emisión de contaminantes y polución</a:t>
            </a:r>
          </a:p>
          <a:p>
            <a:pPr lvl="1" defTabSz="912813"/>
            <a:r>
              <a:rPr lang="es-CO" altLang="es-AR" sz="2400" dirty="0">
                <a:latin typeface="Helvetica" pitchFamily="2" charset="0"/>
                <a:ea typeface="Arial" panose="020B0604020202020204" pitchFamily="34" charset="0"/>
              </a:rPr>
              <a:t>No cerca a generadores de calor, vapor, gases contaminantes ó malos olores.</a:t>
            </a:r>
          </a:p>
          <a:p>
            <a:pPr>
              <a:defRPr/>
            </a:pPr>
            <a:endParaRPr lang="es-AR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561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48758-68CC-4EEC-8D3D-92A88EEAC358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C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1E9F46C-C083-A946-A80D-0DD6EA3A91BD}"/>
              </a:ext>
            </a:extLst>
          </p:cNvPr>
          <p:cNvSpPr/>
          <p:nvPr/>
        </p:nvSpPr>
        <p:spPr>
          <a:xfrm>
            <a:off x="676404" y="126641"/>
            <a:ext cx="6688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BPA: Instalaciones</a:t>
            </a:r>
            <a:endParaRPr kumimoji="0" lang="es-ES" altLang="es-AR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B7894EC4-BAD1-A345-B573-403263E2D25E}"/>
              </a:ext>
            </a:extLst>
          </p:cNvPr>
          <p:cNvSpPr txBox="1">
            <a:spLocks/>
          </p:cNvSpPr>
          <p:nvPr/>
        </p:nvSpPr>
        <p:spPr>
          <a:xfrm>
            <a:off x="583096" y="1238615"/>
            <a:ext cx="7977807" cy="471124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813">
              <a:buSzPct val="80000"/>
            </a:pPr>
            <a:r>
              <a:rPr lang="es-CO" altLang="es-AR" dirty="0"/>
              <a:t>Programa de limpieza y sanitización</a:t>
            </a:r>
          </a:p>
          <a:p>
            <a:pPr lvl="1" defTabSz="912813"/>
            <a:r>
              <a:rPr lang="es-CO" altLang="es-AR" dirty="0">
                <a:ea typeface="Arial" panose="020B0604020202020204" pitchFamily="34" charset="0"/>
              </a:rPr>
              <a:t>Frecuencia</a:t>
            </a:r>
          </a:p>
          <a:p>
            <a:pPr lvl="1" defTabSz="912813"/>
            <a:r>
              <a:rPr lang="es-CO" altLang="es-AR" dirty="0">
                <a:ea typeface="Arial" panose="020B0604020202020204" pitchFamily="34" charset="0"/>
              </a:rPr>
              <a:t>Métodos</a:t>
            </a:r>
          </a:p>
          <a:p>
            <a:pPr lvl="1" defTabSz="912813"/>
            <a:r>
              <a:rPr lang="es-CO" altLang="es-AR" dirty="0">
                <a:ea typeface="Arial" panose="020B0604020202020204" pitchFamily="34" charset="0"/>
              </a:rPr>
              <a:t>Materiales</a:t>
            </a:r>
          </a:p>
          <a:p>
            <a:pPr defTabSz="912813">
              <a:buSzPct val="80000"/>
            </a:pPr>
            <a:r>
              <a:rPr lang="es-CO" altLang="es-AR" dirty="0"/>
              <a:t>Programa de control de plagas</a:t>
            </a:r>
          </a:p>
          <a:p>
            <a:pPr lvl="1" defTabSz="912813"/>
            <a:r>
              <a:rPr lang="es-CO" altLang="es-AR" dirty="0">
                <a:ea typeface="Arial" panose="020B0604020202020204" pitchFamily="34" charset="0"/>
              </a:rPr>
              <a:t>Agentes seguros</a:t>
            </a:r>
          </a:p>
          <a:p>
            <a:pPr lvl="1" defTabSz="912813"/>
            <a:r>
              <a:rPr lang="es-CO" altLang="es-AR" dirty="0">
                <a:ea typeface="Arial" panose="020B0604020202020204" pitchFamily="34" charset="0"/>
              </a:rPr>
              <a:t>Evitar riesgo de contaminación</a:t>
            </a:r>
          </a:p>
          <a:p>
            <a:pPr lvl="2" defTabSz="912813"/>
            <a:r>
              <a:rPr lang="es-CO" altLang="es-AR" sz="2400" dirty="0">
                <a:ea typeface="Arial" panose="020B0604020202020204" pitchFamily="34" charset="0"/>
              </a:rPr>
              <a:t>Materiales</a:t>
            </a:r>
          </a:p>
          <a:p>
            <a:pPr lvl="2" defTabSz="912813"/>
            <a:r>
              <a:rPr lang="es-CO" altLang="es-AR" sz="2400" dirty="0">
                <a:ea typeface="Arial" panose="020B0604020202020204" pitchFamily="34" charset="0"/>
              </a:rPr>
              <a:t>Productos   </a:t>
            </a:r>
          </a:p>
          <a:p>
            <a:pPr lvl="2" defTabSz="912813"/>
            <a:r>
              <a:rPr lang="es-CO" altLang="es-AR" sz="2400" dirty="0">
                <a:ea typeface="Arial" panose="020B0604020202020204" pitchFamily="34" charset="0"/>
              </a:rPr>
              <a:t>Personal</a:t>
            </a:r>
            <a:endParaRPr lang="es-CO" altLang="es-AR" dirty="0">
              <a:ea typeface="Arial" panose="020B0604020202020204" pitchFamily="34" charset="0"/>
            </a:endParaRPr>
          </a:p>
          <a:p>
            <a:pPr>
              <a:defRPr/>
            </a:pPr>
            <a:endParaRPr lang="es-A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C588EEF-826C-854A-84E5-BCA7B6C67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79" y="1720225"/>
            <a:ext cx="2782610" cy="2089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AD63926-3662-C644-89AC-F65BE54A0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35" y="4444476"/>
            <a:ext cx="3351110" cy="7226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0742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5D75CF30-E664-E743-A834-5C011BB132B9}"/>
              </a:ext>
            </a:extLst>
          </p:cNvPr>
          <p:cNvSpPr txBox="1"/>
          <p:nvPr/>
        </p:nvSpPr>
        <p:spPr>
          <a:xfrm>
            <a:off x="359532" y="1910199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Buenas Prácticas de Almacenamiento (BPA)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Requerimientos de Almacenamiento</a:t>
            </a:r>
            <a:endParaRPr kumimoji="0" lang="es-CL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LT St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857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48758-68CC-4EEC-8D3D-92A88EEAC358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C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1E9F46C-C083-A946-A80D-0DD6EA3A91BD}"/>
              </a:ext>
            </a:extLst>
          </p:cNvPr>
          <p:cNvSpPr/>
          <p:nvPr/>
        </p:nvSpPr>
        <p:spPr>
          <a:xfrm>
            <a:off x="676404" y="126641"/>
            <a:ext cx="6688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BPA: Recepción</a:t>
            </a:r>
            <a:endParaRPr kumimoji="0" lang="es-ES" altLang="es-AR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29FE1992-41C3-6042-9132-0FDDC40132C0}"/>
              </a:ext>
            </a:extLst>
          </p:cNvPr>
          <p:cNvSpPr txBox="1">
            <a:spLocks/>
          </p:cNvSpPr>
          <p:nvPr/>
        </p:nvSpPr>
        <p:spPr>
          <a:xfrm>
            <a:off x="448817" y="1568450"/>
            <a:ext cx="4161182" cy="37211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s-ES_tradnl" altLang="es-A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Condiciones climáticas</a:t>
            </a:r>
          </a:p>
          <a:p>
            <a:pPr marL="257175" marR="0" lvl="0" indent="-257175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s-ES_tradnl" altLang="es-A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Espacio suficiente</a:t>
            </a:r>
          </a:p>
          <a:p>
            <a:pPr marL="257175" marR="0" lvl="0" indent="-257175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s-ES_tradnl" altLang="es-A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Limpieza</a:t>
            </a:r>
          </a:p>
          <a:p>
            <a:pPr marL="257175" marR="0" lvl="0" indent="-257175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s-ES_tradnl" altLang="es-A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Identificación</a:t>
            </a:r>
          </a:p>
          <a:p>
            <a:pPr marL="257175" marR="0" lvl="0" indent="-257175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s-ES_tradnl" altLang="es-A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Pedido / Nota de envío</a:t>
            </a:r>
          </a:p>
          <a:p>
            <a:pPr marL="257175" marR="0" lvl="0" indent="-257175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s-ES_tradnl" altLang="es-A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Varios lotes por envío</a:t>
            </a:r>
          </a:p>
          <a:p>
            <a:pPr marL="257175" marR="0" lvl="0" indent="-257175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s-ES_tradnl" altLang="es-A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POE y registros de recepción de productos</a:t>
            </a:r>
          </a:p>
          <a:p>
            <a:pPr marL="257175" marR="0" lvl="0" indent="-257175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s-ES_tradnl" altLang="es-A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Precaución: Monóxido de carbono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n 10" descr="Imagen que contiene suelo, interior, pared&#10;&#10;Descripción generada con confianza muy alta">
            <a:extLst>
              <a:ext uri="{FF2B5EF4-FFF2-40B4-BE49-F238E27FC236}">
                <a16:creationId xmlns:a16="http://schemas.microsoft.com/office/drawing/2014/main" id="{D81B6FB7-E6A1-964B-ACC5-A31E3C394E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58" y="1670050"/>
            <a:ext cx="4233342" cy="361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3227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48758-68CC-4EEC-8D3D-92A88EEAC358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C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1E9F46C-C083-A946-A80D-0DD6EA3A91BD}"/>
              </a:ext>
            </a:extLst>
          </p:cNvPr>
          <p:cNvSpPr/>
          <p:nvPr/>
        </p:nvSpPr>
        <p:spPr>
          <a:xfrm>
            <a:off x="676404" y="126641"/>
            <a:ext cx="6688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BPA: Recepción</a:t>
            </a:r>
            <a:endParaRPr kumimoji="0" lang="es-ES" altLang="es-AR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E52DB9A5-C0AC-DA44-B6F7-4C195A4CCB37}"/>
              </a:ext>
            </a:extLst>
          </p:cNvPr>
          <p:cNvSpPr txBox="1">
            <a:spLocks/>
          </p:cNvSpPr>
          <p:nvPr/>
        </p:nvSpPr>
        <p:spPr>
          <a:xfrm>
            <a:off x="558419" y="1101438"/>
            <a:ext cx="8347587" cy="5374518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7205" marR="0" lvl="0" indent="-3429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80000"/>
              <a:tabLst/>
              <a:defRPr/>
            </a:pPr>
            <a:r>
              <a:rPr kumimoji="0" lang="es-C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Personal capacitado</a:t>
            </a:r>
          </a:p>
          <a:p>
            <a:pPr marL="497205" marR="0" lvl="0" indent="-3429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80000"/>
              <a:tabLst/>
              <a:defRPr/>
            </a:pPr>
            <a:r>
              <a:rPr kumimoji="0" lang="es-C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Verificación inicial  - registro  escrito (formato)</a:t>
            </a:r>
          </a:p>
          <a:p>
            <a:pPr marL="869251" marR="0" lvl="1" indent="-3429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Aspecto general de la entrega</a:t>
            </a:r>
          </a:p>
          <a:p>
            <a:pPr marL="869251" marR="0" lvl="1" indent="-3429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Referencia</a:t>
            </a:r>
          </a:p>
          <a:p>
            <a:pPr marL="869251" marR="0" lvl="1" indent="-3429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Proveedor</a:t>
            </a:r>
          </a:p>
          <a:p>
            <a:pPr marL="869251" marR="0" lvl="1" indent="-3429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Lote</a:t>
            </a:r>
          </a:p>
          <a:p>
            <a:pPr marL="869251" marR="0" lvl="1" indent="-3429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F.V.</a:t>
            </a:r>
          </a:p>
          <a:p>
            <a:pPr marL="869251" marR="0" lvl="1" indent="-3429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Cantidades</a:t>
            </a:r>
          </a:p>
          <a:p>
            <a:pPr marL="497205" marR="0" lvl="0" indent="-3429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80000"/>
              <a:tabLst/>
              <a:defRPr/>
            </a:pPr>
            <a:r>
              <a:rPr kumimoji="0" lang="es-C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Certificados: Calidad, esterilización, Protocolos de análisis</a:t>
            </a:r>
          </a:p>
          <a:p>
            <a:pPr marL="497205" marR="0" lvl="0" indent="-3429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80000"/>
              <a:tabLst/>
              <a:defRPr/>
            </a:pPr>
            <a:r>
              <a:rPr kumimoji="0" lang="es-C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Inspección por atributos de acuerdo con clasificación de defectos</a:t>
            </a:r>
          </a:p>
          <a:p>
            <a:pPr marL="497205" marR="0" lvl="0" indent="-3429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80000"/>
              <a:tabLst/>
              <a:defRPr/>
            </a:pPr>
            <a:r>
              <a:rPr kumimoji="0" lang="es-C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Acta de ingreso / inspección</a:t>
            </a:r>
            <a:endParaRPr kumimoji="0" lang="es-A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51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48758-68CC-4EEC-8D3D-92A88EEAC358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C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0430A76B-B740-4F4E-91CF-243CB8D37A19}"/>
              </a:ext>
            </a:extLst>
          </p:cNvPr>
          <p:cNvSpPr txBox="1">
            <a:spLocks/>
          </p:cNvSpPr>
          <p:nvPr/>
        </p:nvSpPr>
        <p:spPr>
          <a:xfrm>
            <a:off x="676404" y="1014608"/>
            <a:ext cx="7554550" cy="5341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6858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n-US" alt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Recepción</a:t>
            </a:r>
            <a:r>
              <a:rPr kumimoji="0" lang="en-US" alt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alt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técnica</a:t>
            </a:r>
            <a:endParaRPr kumimoji="0" lang="en-US" alt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R="0" lvl="0" defTabSz="6858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n-US" alt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Identificación</a:t>
            </a:r>
            <a:r>
              <a:rPr kumimoji="0" lang="en-US" alt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de </a:t>
            </a:r>
            <a:r>
              <a:rPr kumimoji="0" lang="en-US" alt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materiales</a:t>
            </a:r>
            <a:r>
              <a:rPr kumimoji="0" lang="en-US" alt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e </a:t>
            </a:r>
            <a:r>
              <a:rPr kumimoji="0" lang="en-US" alt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Ingreso</a:t>
            </a:r>
            <a:r>
              <a:rPr kumimoji="0" lang="en-US" alt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 bodega</a:t>
            </a:r>
          </a:p>
          <a:p>
            <a:pPr marR="0" lvl="0" defTabSz="6858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n-US" alt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Personal</a:t>
            </a:r>
          </a:p>
          <a:p>
            <a:pPr marR="0" lvl="0" defTabSz="6858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n-US" alt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Productos</a:t>
            </a:r>
            <a:r>
              <a:rPr kumimoji="0" lang="en-US" alt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alt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vencidos</a:t>
            </a:r>
            <a:endParaRPr kumimoji="0" lang="en-US" alt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R="0" lvl="0" defTabSz="6858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n-US" alt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Rotación</a:t>
            </a:r>
            <a:r>
              <a:rPr kumimoji="0" lang="en-US" alt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alt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existencias</a:t>
            </a:r>
            <a:r>
              <a:rPr kumimoji="0" lang="en-US" alt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(FIFO/FEFO)</a:t>
            </a:r>
          </a:p>
          <a:p>
            <a:pPr marR="0" lvl="0" defTabSz="6858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n-US" alt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Sistemas</a:t>
            </a:r>
            <a:r>
              <a:rPr kumimoji="0" lang="en-US" alt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de </a:t>
            </a:r>
            <a:r>
              <a:rPr kumimoji="0" lang="en-US" alt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almacenamiento</a:t>
            </a:r>
            <a:endParaRPr kumimoji="0" lang="en-US" alt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R="0" lvl="0" defTabSz="6858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n-US" alt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Control de </a:t>
            </a:r>
            <a:r>
              <a:rPr kumimoji="0" lang="en-US" alt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inventarios</a:t>
            </a:r>
            <a:endParaRPr kumimoji="0" lang="en-US" alt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R="0" lvl="0" defTabSz="6858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n-US" alt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Vencidos</a:t>
            </a:r>
            <a:r>
              <a:rPr kumimoji="0" lang="en-US" alt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/ </a:t>
            </a:r>
            <a:r>
              <a:rPr kumimoji="0" lang="en-US" alt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rechazos</a:t>
            </a:r>
            <a:endParaRPr kumimoji="0" lang="en-US" alt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R="0" lvl="0" defTabSz="6858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n-US" alt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Equipos</a:t>
            </a:r>
            <a:r>
              <a:rPr kumimoji="0" lang="en-US" alt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</a:t>
            </a:r>
            <a:r>
              <a:rPr kumimoji="0" lang="en-US" alt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áreas</a:t>
            </a:r>
            <a:r>
              <a:rPr kumimoji="0" lang="en-US" alt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</a:t>
            </a:r>
            <a:r>
              <a:rPr kumimoji="0" lang="en-US" alt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herramientas</a:t>
            </a:r>
            <a:endParaRPr kumimoji="0" lang="en-US" alt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R="0" lvl="0" defTabSz="6858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n-US" alt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Seguridad</a:t>
            </a:r>
            <a:r>
              <a:rPr kumimoji="0" lang="en-US" alt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industrial.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82E4BC0-117C-3D42-A640-5B3B39265D20}"/>
              </a:ext>
            </a:extLst>
          </p:cNvPr>
          <p:cNvSpPr/>
          <p:nvPr/>
        </p:nvSpPr>
        <p:spPr>
          <a:xfrm>
            <a:off x="676404" y="126641"/>
            <a:ext cx="6688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BPA: Almacenamiento</a:t>
            </a:r>
            <a:endParaRPr kumimoji="0" lang="es-ES" altLang="es-AR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014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48758-68CC-4EEC-8D3D-92A88EEAC358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C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25CC69C2-C2E9-C14A-BD25-FE62D65216DC}"/>
              </a:ext>
            </a:extLst>
          </p:cNvPr>
          <p:cNvSpPr txBox="1">
            <a:spLocks/>
          </p:cNvSpPr>
          <p:nvPr/>
        </p:nvSpPr>
        <p:spPr>
          <a:xfrm>
            <a:off x="801664" y="1074891"/>
            <a:ext cx="7071621" cy="4457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None/>
              <a:tabLst/>
              <a:defRPr/>
            </a:pPr>
            <a:r>
              <a:rPr kumimoji="0" lang="en-US" altLang="es-AR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DOCUMENTACION:</a:t>
            </a: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None/>
              <a:tabLst/>
              <a:defRPr/>
            </a:pPr>
            <a:endParaRPr kumimoji="0" lang="en-US" altLang="es-AR" sz="2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n-US" altLang="es-A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Registros</a:t>
            </a:r>
            <a:r>
              <a:rPr kumimoji="0" lang="en-US" altLang="es-A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 de </a:t>
            </a:r>
            <a:r>
              <a:rPr kumimoji="0" lang="en-US" altLang="es-A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cada</a:t>
            </a:r>
            <a:r>
              <a:rPr kumimoji="0" lang="en-US" altLang="es-A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US" altLang="es-A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recepción</a:t>
            </a:r>
            <a:r>
              <a:rPr kumimoji="0" lang="en-US" altLang="es-A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 y </a:t>
            </a:r>
            <a:r>
              <a:rPr kumimoji="0" lang="en-US" altLang="es-A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despacho</a:t>
            </a:r>
            <a:endParaRPr kumimoji="0" lang="en-US" altLang="es-A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n-US" altLang="es-A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Fecha</a:t>
            </a:r>
            <a:r>
              <a:rPr kumimoji="0" lang="en-US" altLang="es-A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 de </a:t>
            </a:r>
            <a:r>
              <a:rPr kumimoji="0" lang="en-US" altLang="es-A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recepción</a:t>
            </a:r>
            <a:r>
              <a:rPr kumimoji="0" lang="en-US" altLang="es-A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 o </a:t>
            </a:r>
            <a:r>
              <a:rPr kumimoji="0" lang="en-US" altLang="es-A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despacho</a:t>
            </a:r>
            <a:endParaRPr kumimoji="0" lang="en-US" altLang="es-A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n-US" altLang="es-A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Descripción</a:t>
            </a:r>
            <a:endParaRPr kumimoji="0" lang="en-US" altLang="es-A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n-US" altLang="es-A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Calidad</a:t>
            </a:r>
          </a:p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n-US" altLang="es-A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Cantidad</a:t>
            </a:r>
            <a:endParaRPr kumimoji="0" lang="en-US" altLang="es-A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n-US" altLang="es-A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Proveedor</a:t>
            </a:r>
            <a:endParaRPr kumimoji="0" lang="en-US" altLang="es-A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n-US" altLang="es-A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Lote</a:t>
            </a:r>
            <a:r>
              <a:rPr kumimoji="0" lang="en-US" altLang="es-A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 </a:t>
            </a:r>
          </a:p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n-US" altLang="es-A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Fecha</a:t>
            </a:r>
            <a:r>
              <a:rPr kumimoji="0" lang="en-US" altLang="es-A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 de </a:t>
            </a:r>
            <a:r>
              <a:rPr kumimoji="0" lang="en-US" altLang="es-A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vencimiento</a:t>
            </a:r>
            <a:endParaRPr kumimoji="0" lang="en-US" altLang="es-A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n-US" altLang="es-A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Fabricante</a:t>
            </a:r>
            <a:endParaRPr kumimoji="0" lang="en-US" altLang="es-A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E6CBB7C-B83F-EB40-AFBD-D9089EFE3149}"/>
              </a:ext>
            </a:extLst>
          </p:cNvPr>
          <p:cNvSpPr/>
          <p:nvPr/>
        </p:nvSpPr>
        <p:spPr>
          <a:xfrm>
            <a:off x="676404" y="126641"/>
            <a:ext cx="6688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BPA: Almacenamiento</a:t>
            </a:r>
            <a:endParaRPr kumimoji="0" lang="es-ES" altLang="es-AR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782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48758-68CC-4EEC-8D3D-92A88EEAC358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C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228C2251-6121-3D4D-ABCC-28D5345CAF76}"/>
              </a:ext>
            </a:extLst>
          </p:cNvPr>
          <p:cNvSpPr txBox="1">
            <a:spLocks/>
          </p:cNvSpPr>
          <p:nvPr/>
        </p:nvSpPr>
        <p:spPr>
          <a:xfrm>
            <a:off x="857355" y="1240454"/>
            <a:ext cx="7429290" cy="4377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None/>
              <a:tabLst/>
              <a:defRPr/>
            </a:pPr>
            <a:r>
              <a:rPr kumimoji="0" lang="en-US" altLang="es-A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RECEPCION</a:t>
            </a:r>
            <a:r>
              <a:rPr kumimoji="0" lang="en-US" alt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:</a:t>
            </a: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None/>
              <a:tabLst/>
              <a:defRPr/>
            </a:pPr>
            <a:endParaRPr kumimoji="0" lang="en-US" altLang="es-A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n-US" altLang="es-A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Verificación</a:t>
            </a:r>
            <a:r>
              <a:rPr kumimoji="0" lang="en-US" alt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 individual de </a:t>
            </a:r>
            <a:r>
              <a:rPr kumimoji="0" lang="en-US" altLang="es-A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caja-empaque</a:t>
            </a:r>
            <a:endParaRPr kumimoji="0" lang="en-US" altLang="es-A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n-US" altLang="es-A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Revisión</a:t>
            </a:r>
            <a:r>
              <a:rPr kumimoji="0" lang="en-US" alt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US" altLang="es-A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frente</a:t>
            </a:r>
            <a:r>
              <a:rPr kumimoji="0" lang="en-US" alt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 a </a:t>
            </a:r>
            <a:r>
              <a:rPr kumimoji="0" lang="en-US" altLang="es-A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orden</a:t>
            </a:r>
            <a:r>
              <a:rPr kumimoji="0" lang="en-US" alt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 de </a:t>
            </a:r>
            <a:r>
              <a:rPr kumimoji="0" lang="en-US" altLang="es-A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compra</a:t>
            </a:r>
            <a:r>
              <a:rPr kumimoji="0" lang="en-US" alt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:</a:t>
            </a:r>
          </a:p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n-US" altLang="es-A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Nombre</a:t>
            </a:r>
            <a:r>
              <a:rPr kumimoji="0" lang="en-US" alt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 – </a:t>
            </a:r>
            <a:r>
              <a:rPr kumimoji="0" lang="en-US" altLang="es-A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descripción</a:t>
            </a:r>
            <a:r>
              <a:rPr kumimoji="0" lang="en-US" alt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 - </a:t>
            </a:r>
            <a:r>
              <a:rPr kumimoji="0" lang="en-US" altLang="es-A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referencia</a:t>
            </a:r>
            <a:endParaRPr kumimoji="0" lang="en-US" altLang="es-A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n-US" altLang="es-A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Lote</a:t>
            </a:r>
            <a:endParaRPr kumimoji="0" lang="en-US" altLang="es-A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n-US" altLang="es-A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Fecha</a:t>
            </a:r>
            <a:r>
              <a:rPr kumimoji="0" lang="en-US" alt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 de </a:t>
            </a:r>
            <a:r>
              <a:rPr kumimoji="0" lang="en-US" altLang="es-A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vencimiento</a:t>
            </a:r>
            <a:endParaRPr kumimoji="0" lang="en-US" altLang="es-A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n-US" altLang="es-A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Cantidad</a:t>
            </a:r>
            <a:endParaRPr kumimoji="0" lang="en-US" altLang="es-A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n-US" altLang="es-A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Uniformidad</a:t>
            </a:r>
            <a:r>
              <a:rPr kumimoji="0" lang="en-US" alt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  e </a:t>
            </a:r>
            <a:r>
              <a:rPr kumimoji="0" lang="en-US" altLang="es-A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integridad</a:t>
            </a:r>
            <a:r>
              <a:rPr kumimoji="0" lang="en-US" alt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 de las </a:t>
            </a:r>
            <a:r>
              <a:rPr kumimoji="0" lang="en-US" altLang="es-A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cajas-empaques</a:t>
            </a:r>
            <a:r>
              <a:rPr kumimoji="0" lang="en-US" alt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.</a:t>
            </a:r>
          </a:p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n-US" altLang="es-A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Separación</a:t>
            </a:r>
            <a:r>
              <a:rPr kumimoji="0" lang="en-US" alt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 por </a:t>
            </a:r>
            <a:r>
              <a:rPr kumimoji="0" lang="en-US" altLang="es-A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números</a:t>
            </a:r>
            <a:r>
              <a:rPr kumimoji="0" lang="en-US" alt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 de </a:t>
            </a:r>
            <a:r>
              <a:rPr kumimoji="0" lang="en-US" altLang="es-A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lote</a:t>
            </a:r>
            <a:endParaRPr kumimoji="0" lang="en-US" altLang="es-A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endParaRPr kumimoji="0" lang="en-US" altLang="es-A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CC7AB4D-D9EB-9841-8FEE-F8154D2C2CE5}"/>
              </a:ext>
            </a:extLst>
          </p:cNvPr>
          <p:cNvSpPr/>
          <p:nvPr/>
        </p:nvSpPr>
        <p:spPr>
          <a:xfrm>
            <a:off x="676404" y="126641"/>
            <a:ext cx="6688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BPA: Almacenamiento</a:t>
            </a:r>
            <a:endParaRPr kumimoji="0" lang="es-ES" altLang="es-AR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934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48758-68CC-4EEC-8D3D-92A88EEAC358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C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1E9F46C-C083-A946-A80D-0DD6EA3A91BD}"/>
              </a:ext>
            </a:extLst>
          </p:cNvPr>
          <p:cNvSpPr/>
          <p:nvPr/>
        </p:nvSpPr>
        <p:spPr>
          <a:xfrm>
            <a:off x="676404" y="126641"/>
            <a:ext cx="6688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BPA: Almacenamiento</a:t>
            </a:r>
            <a:endParaRPr kumimoji="0" lang="es-ES" altLang="es-AR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7A6F965E-7C50-3D45-824B-C9C93A19D0E5}"/>
              </a:ext>
            </a:extLst>
          </p:cNvPr>
          <p:cNvSpPr txBox="1">
            <a:spLocks/>
          </p:cNvSpPr>
          <p:nvPr/>
        </p:nvSpPr>
        <p:spPr>
          <a:xfrm>
            <a:off x="3514014" y="1258142"/>
            <a:ext cx="5116397" cy="4954412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80000"/>
              <a:buNone/>
              <a:tabLst/>
              <a:defRPr/>
            </a:pPr>
            <a:r>
              <a:rPr kumimoji="0" lang="es-AR" alt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ETIQUETADO Y EMPAQUE:</a:t>
            </a:r>
          </a:p>
          <a:p>
            <a:pPr marL="0" marR="0" lvl="0" indent="0" algn="l" defTabSz="9128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80000"/>
              <a:buNone/>
              <a:tabLst/>
              <a:defRPr/>
            </a:pPr>
            <a:endParaRPr kumimoji="0" lang="es-AR" altLang="es-A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  <a:p>
            <a:pPr marR="0" lvl="0" algn="l" defTabSz="9128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s-AR" alt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Empaque/contenedor:</a:t>
            </a:r>
          </a:p>
          <a:p>
            <a:pPr lvl="1" defTabSz="912813">
              <a:lnSpc>
                <a:spcPct val="90000"/>
              </a:lnSpc>
              <a:buSzPct val="180000"/>
              <a:buFont typeface="Wingdings" pitchFamily="2" charset="2"/>
              <a:buChar char="ü"/>
            </a:pPr>
            <a:r>
              <a:rPr kumimoji="0" lang="es-AR" altLang="es-A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No afecten la calidad del producto.</a:t>
            </a:r>
          </a:p>
          <a:p>
            <a:pPr lvl="1" defTabSz="912813">
              <a:lnSpc>
                <a:spcPct val="90000"/>
              </a:lnSpc>
              <a:buSzPct val="180000"/>
              <a:buFont typeface="Wingdings" pitchFamily="2" charset="2"/>
              <a:buChar char="ü"/>
            </a:pPr>
            <a:r>
              <a:rPr kumimoji="0" lang="es-AR" altLang="es-A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Ofrezcan adecuada protección frente al entorno</a:t>
            </a:r>
          </a:p>
          <a:p>
            <a:pPr marR="0" lvl="0" algn="l" defTabSz="9128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s-AR" alt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Etiquetados con:</a:t>
            </a:r>
          </a:p>
          <a:p>
            <a:pPr lvl="1" defTabSz="912813">
              <a:lnSpc>
                <a:spcPct val="90000"/>
              </a:lnSpc>
              <a:buSzPct val="180000"/>
              <a:buFont typeface="Wingdings" pitchFamily="2" charset="2"/>
              <a:buChar char="ü"/>
            </a:pPr>
            <a:r>
              <a:rPr kumimoji="0" lang="es-AR" altLang="es-A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Nombre</a:t>
            </a:r>
          </a:p>
          <a:p>
            <a:pPr lvl="1" defTabSz="912813">
              <a:lnSpc>
                <a:spcPct val="90000"/>
              </a:lnSpc>
              <a:buSzPct val="180000"/>
              <a:buFont typeface="Wingdings" pitchFamily="2" charset="2"/>
              <a:buChar char="ü"/>
            </a:pPr>
            <a:r>
              <a:rPr kumimoji="0" lang="es-AR" altLang="es-A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Lote</a:t>
            </a:r>
          </a:p>
          <a:p>
            <a:pPr lvl="1" defTabSz="912813">
              <a:lnSpc>
                <a:spcPct val="90000"/>
              </a:lnSpc>
              <a:buSzPct val="180000"/>
              <a:buFont typeface="Wingdings" pitchFamily="2" charset="2"/>
              <a:buChar char="ü"/>
            </a:pPr>
            <a:r>
              <a:rPr kumimoji="0" lang="es-AR" altLang="es-A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Fecha de vencimiento</a:t>
            </a:r>
          </a:p>
          <a:p>
            <a:pPr marR="0" lvl="0" algn="l" defTabSz="9128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s-AR" alt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Condiciones específicas de almacenamiento</a:t>
            </a:r>
          </a:p>
          <a:p>
            <a:pPr marR="0" lvl="0" algn="l" defTabSz="9128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80000"/>
              <a:buFont typeface="Wingdings" pitchFamily="2" charset="2"/>
              <a:buChar char="ü"/>
              <a:tabLst/>
              <a:defRPr/>
            </a:pPr>
            <a:r>
              <a:rPr kumimoji="0" lang="es-AR" alt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Fabricante</a:t>
            </a:r>
          </a:p>
        </p:txBody>
      </p:sp>
      <p:pic>
        <p:nvPicPr>
          <p:cNvPr id="9" name="Picture 5" descr="http://t2.gstatic.com/images?q=tbn:ANd9GcRntbNQjCsqgiH5vnxuxQJPqWO6yRf2ZWob1HyqE4uFMGzrmVnA4f73GBVJ">
            <a:extLst>
              <a:ext uri="{FF2B5EF4-FFF2-40B4-BE49-F238E27FC236}">
                <a16:creationId xmlns:a16="http://schemas.microsoft.com/office/drawing/2014/main" id="{38673C2C-14CE-1A4C-82A0-77BA883F9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1" t="34937" r="6007" b="4720"/>
          <a:stretch>
            <a:fillRect/>
          </a:stretch>
        </p:blipFill>
        <p:spPr bwMode="auto">
          <a:xfrm>
            <a:off x="676404" y="3093929"/>
            <a:ext cx="2433264" cy="165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E574A21-415F-CC41-9F27-B3ABE8851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" y="1480840"/>
            <a:ext cx="2816595" cy="118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175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83392" y="383908"/>
            <a:ext cx="3160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800" b="1" dirty="0">
                <a:solidFill>
                  <a:prstClr val="white"/>
                </a:solidFill>
                <a:latin typeface="Helvetica LT Std" pitchFamily="34" charset="0"/>
              </a:rPr>
              <a:t>Agosto</a:t>
            </a: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T Std" pitchFamily="34" charset="0"/>
                <a:ea typeface="+mn-ea"/>
                <a:cs typeface="+mn-cs"/>
              </a:rPr>
              <a:t>  2020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83652-5D2B-8D48-A755-4195CA8CDB12}"/>
              </a:ext>
            </a:extLst>
          </p:cNvPr>
          <p:cNvSpPr txBox="1">
            <a:spLocks/>
          </p:cNvSpPr>
          <p:nvPr/>
        </p:nvSpPr>
        <p:spPr>
          <a:xfrm>
            <a:off x="248755" y="1253974"/>
            <a:ext cx="6039311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3600" b="1" dirty="0">
                <a:solidFill>
                  <a:schemeClr val="bg1"/>
                </a:solidFill>
                <a:latin typeface="Helvetica LT Std" pitchFamily="34" charset="0"/>
              </a:rPr>
              <a:t>Módulo Nº 1:</a:t>
            </a:r>
            <a:br>
              <a:rPr lang="es-CL" sz="3600" b="1" dirty="0">
                <a:solidFill>
                  <a:schemeClr val="bg1"/>
                </a:solidFill>
                <a:latin typeface="Helvetica LT Std" pitchFamily="34" charset="0"/>
              </a:rPr>
            </a:br>
            <a:r>
              <a:rPr lang="es-CL" sz="2800" dirty="0">
                <a:solidFill>
                  <a:schemeClr val="bg1"/>
                </a:solidFill>
                <a:latin typeface="Helvetica" pitchFamily="2" charset="0"/>
              </a:rPr>
              <a:t>Las Buenas Prácticas de Almacenamiento y Buenas Prácticas de Distribución y su aplicación</a:t>
            </a:r>
          </a:p>
          <a:p>
            <a:pPr algn="l"/>
            <a:r>
              <a:rPr lang="es-CL" sz="2800" dirty="0">
                <a:solidFill>
                  <a:schemeClr val="bg1"/>
                </a:solidFill>
                <a:latin typeface="Helvetica" pitchFamily="2" charset="0"/>
              </a:rPr>
              <a:t>Parte - 1</a:t>
            </a:r>
            <a:endParaRPr lang="es-CL" sz="2800" dirty="0">
              <a:solidFill>
                <a:schemeClr val="bg1"/>
              </a:solidFill>
              <a:latin typeface="Helvetica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78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48758-68CC-4EEC-8D3D-92A88EEAC358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C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1E9F46C-C083-A946-A80D-0DD6EA3A91BD}"/>
              </a:ext>
            </a:extLst>
          </p:cNvPr>
          <p:cNvSpPr/>
          <p:nvPr/>
        </p:nvSpPr>
        <p:spPr>
          <a:xfrm>
            <a:off x="676404" y="126641"/>
            <a:ext cx="6688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BPA: Almacenamiento</a:t>
            </a:r>
            <a:endParaRPr kumimoji="0" lang="es-ES" altLang="es-AR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FCC72610-8A88-5C42-94AE-88B28DFA18F8}"/>
              </a:ext>
            </a:extLst>
          </p:cNvPr>
          <p:cNvSpPr txBox="1">
            <a:spLocks/>
          </p:cNvSpPr>
          <p:nvPr/>
        </p:nvSpPr>
        <p:spPr>
          <a:xfrm>
            <a:off x="825479" y="1433406"/>
            <a:ext cx="4134679" cy="426388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28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80000"/>
              <a:tabLst/>
              <a:defRPr/>
            </a:pPr>
            <a:r>
              <a:rPr kumimoji="0" lang="es-AR" alt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sobre estantes, estibas e identificarlas </a:t>
            </a:r>
          </a:p>
          <a:p>
            <a:pPr marR="0" lvl="0" algn="l" defTabSz="9128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80000"/>
              <a:tabLst/>
              <a:defRPr/>
            </a:pPr>
            <a:endParaRPr kumimoji="0" lang="es-AR" altLang="es-A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  <a:p>
            <a:pPr marR="0" lvl="0" algn="l" defTabSz="9128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80000"/>
              <a:tabLst/>
              <a:defRPr/>
            </a:pPr>
            <a:r>
              <a:rPr kumimoji="0" lang="es-AR" alt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 A una distancia de 5-10 cm de la pared</a:t>
            </a:r>
          </a:p>
          <a:p>
            <a:pPr marL="0" marR="0" lvl="0" indent="0" algn="l" defTabSz="9128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80000"/>
              <a:buNone/>
              <a:tabLst/>
              <a:defRPr/>
            </a:pPr>
            <a:endParaRPr kumimoji="0" lang="es-AR" altLang="es-A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  <a:p>
            <a:pPr marR="0" lvl="0" algn="l" defTabSz="9128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80000"/>
              <a:tabLst/>
              <a:defRPr/>
            </a:pPr>
            <a:r>
              <a:rPr kumimoji="0" lang="es-AR" alt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En lugar limpio, seco, ventilado, protegidas luz directa del sol, lluvia y vapores químicos </a:t>
            </a:r>
          </a:p>
          <a:p>
            <a:pPr marR="0" lvl="0" algn="l" defTabSz="9128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80000"/>
              <a:tabLst/>
              <a:defRPr/>
            </a:pPr>
            <a:endParaRPr kumimoji="0" lang="es-AR" altLang="es-A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  <a:p>
            <a:pPr marR="0" lvl="0" algn="l" defTabSz="9128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80000"/>
              <a:tabLst/>
              <a:defRPr/>
            </a:pPr>
            <a:r>
              <a:rPr kumimoji="0" lang="es-AR" alt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Temperatura de 15 °C a 25°C, dependiendo condiciones climáticas hasta 30 °C </a:t>
            </a:r>
          </a:p>
          <a:p>
            <a:pPr marR="0" lvl="0" algn="l" defTabSz="9128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80000"/>
              <a:tabLst/>
              <a:defRPr/>
            </a:pPr>
            <a:endParaRPr kumimoji="0" lang="es-AR" altLang="es-A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  <a:p>
            <a:pPr marR="0" lvl="0" algn="l" defTabSz="9128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80000"/>
              <a:tabLst/>
              <a:defRPr/>
            </a:pPr>
            <a:r>
              <a:rPr kumimoji="0" lang="es-AR" alt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Humedad relativa no más de 60% en condiciones normales de almacenamiento</a:t>
            </a:r>
          </a:p>
          <a:p>
            <a:pPr marL="257175" marR="0" lvl="0" indent="-257175" algn="l" defTabSz="9128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80000"/>
              <a:buFont typeface="Arial" pitchFamily="34" charset="0"/>
              <a:buChar char="•"/>
              <a:tabLst/>
              <a:defRPr/>
            </a:pPr>
            <a:endParaRPr kumimoji="0" lang="es-AR" altLang="es-A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</p:txBody>
      </p:sp>
      <p:pic>
        <p:nvPicPr>
          <p:cNvPr id="10" name="Picture 3" descr="D:\norita\ARCHIVO FOTOS\FOTOS_TALLER_BOL_VSSM_MAR_22-26-10\IMG_5304.JPG">
            <a:extLst>
              <a:ext uri="{FF2B5EF4-FFF2-40B4-BE49-F238E27FC236}">
                <a16:creationId xmlns:a16="http://schemas.microsoft.com/office/drawing/2014/main" id="{8D7477B1-2BD3-404B-88E8-E20E1AA67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724" y="1155495"/>
            <a:ext cx="361156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Users\norita\Pictures\EVALUACION_PAI_PAR_2011\IMG_5040.JPG">
            <a:extLst>
              <a:ext uri="{FF2B5EF4-FFF2-40B4-BE49-F238E27FC236}">
                <a16:creationId xmlns:a16="http://schemas.microsoft.com/office/drawing/2014/main" id="{7147D80D-57C2-6F4E-A139-78A838070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049" y="4118385"/>
            <a:ext cx="2613591" cy="20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258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48758-68CC-4EEC-8D3D-92A88EEAC358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C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1E9F46C-C083-A946-A80D-0DD6EA3A91BD}"/>
              </a:ext>
            </a:extLst>
          </p:cNvPr>
          <p:cNvSpPr/>
          <p:nvPr/>
        </p:nvSpPr>
        <p:spPr>
          <a:xfrm>
            <a:off x="676404" y="126641"/>
            <a:ext cx="6688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BPA: Almacenamiento</a:t>
            </a:r>
            <a:endParaRPr kumimoji="0" lang="es-ES" altLang="es-AR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F8342BB-513C-D94F-92AA-CC4DD4434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21" y="1017755"/>
            <a:ext cx="7531157" cy="52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36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48758-68CC-4EEC-8D3D-92A88EEAC358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C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1E9F46C-C083-A946-A80D-0DD6EA3A91BD}"/>
              </a:ext>
            </a:extLst>
          </p:cNvPr>
          <p:cNvSpPr/>
          <p:nvPr/>
        </p:nvSpPr>
        <p:spPr>
          <a:xfrm>
            <a:off x="676404" y="126641"/>
            <a:ext cx="6688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BPA: Almacenamiento</a:t>
            </a:r>
            <a:endParaRPr kumimoji="0" lang="es-ES" altLang="es-AR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texto 6">
            <a:extLst>
              <a:ext uri="{FF2B5EF4-FFF2-40B4-BE49-F238E27FC236}">
                <a16:creationId xmlns:a16="http://schemas.microsoft.com/office/drawing/2014/main" id="{598EF7C1-485B-D24C-B471-24E9962DE095}"/>
              </a:ext>
            </a:extLst>
          </p:cNvPr>
          <p:cNvSpPr txBox="1">
            <a:spLocks/>
          </p:cNvSpPr>
          <p:nvPr/>
        </p:nvSpPr>
        <p:spPr>
          <a:xfrm>
            <a:off x="676404" y="3487695"/>
            <a:ext cx="7964557" cy="286865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AR" sz="22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A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Rotación y control de existencias: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A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Verificación periódica (físico vs registros)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A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Investigación en caso de diferencias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A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Confusión, uso indebido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A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Uso prioritario de empaques abiertos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A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Uso de cajas dañadas sólo hasta definir  su estado de calidad. Documentación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A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  de productos vencidos: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A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Revisión periódica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A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Prevención del uso de productos vencidos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3" descr="C:\Users\norita\Pictures\EVALUAC_VSSM_HON_NOV_2011\IMG_6229.JPG">
            <a:extLst>
              <a:ext uri="{FF2B5EF4-FFF2-40B4-BE49-F238E27FC236}">
                <a16:creationId xmlns:a16="http://schemas.microsoft.com/office/drawing/2014/main" id="{058F4BEF-8C9B-E14D-9F8A-CF59687FB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/>
          <a:stretch>
            <a:fillRect/>
          </a:stretch>
        </p:blipFill>
        <p:spPr bwMode="auto">
          <a:xfrm>
            <a:off x="856293" y="985873"/>
            <a:ext cx="2913132" cy="244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norita\Pictures\EVALUACION_PAI_PAR_2011\IMG_5311.JPG">
            <a:extLst>
              <a:ext uri="{FF2B5EF4-FFF2-40B4-BE49-F238E27FC236}">
                <a16:creationId xmlns:a16="http://schemas.microsoft.com/office/drawing/2014/main" id="{55F411FD-4D29-934F-8C7D-A1A96A38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85873"/>
            <a:ext cx="3258507" cy="244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363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48758-68CC-4EEC-8D3D-92A88EEAC358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C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1E9F46C-C083-A946-A80D-0DD6EA3A91BD}"/>
              </a:ext>
            </a:extLst>
          </p:cNvPr>
          <p:cNvSpPr/>
          <p:nvPr/>
        </p:nvSpPr>
        <p:spPr>
          <a:xfrm>
            <a:off x="676404" y="126641"/>
            <a:ext cx="6688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BPA: Hallazgos</a:t>
            </a:r>
            <a:endParaRPr kumimoji="0" lang="es-ES" altLang="es-AR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8F22D7-10CA-C442-BCEB-D7D70D968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76"/>
          <a:stretch>
            <a:fillRect/>
          </a:stretch>
        </p:blipFill>
        <p:spPr bwMode="auto">
          <a:xfrm>
            <a:off x="3143592" y="3477991"/>
            <a:ext cx="330993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2005_0509Image0045">
            <a:extLst>
              <a:ext uri="{FF2B5EF4-FFF2-40B4-BE49-F238E27FC236}">
                <a16:creationId xmlns:a16="http://schemas.microsoft.com/office/drawing/2014/main" id="{AFF7CAFC-B109-2F42-8FDA-81E7899EC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8" y="1579272"/>
            <a:ext cx="2522537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2005_0509Image0062">
            <a:extLst>
              <a:ext uri="{FF2B5EF4-FFF2-40B4-BE49-F238E27FC236}">
                <a16:creationId xmlns:a16="http://schemas.microsoft.com/office/drawing/2014/main" id="{1A9040E9-6DFB-5545-BEB9-41C7949FD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86" y="2776730"/>
            <a:ext cx="2134914" cy="326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2005_0509Image0058">
            <a:extLst>
              <a:ext uri="{FF2B5EF4-FFF2-40B4-BE49-F238E27FC236}">
                <a16:creationId xmlns:a16="http://schemas.microsoft.com/office/drawing/2014/main" id="{40BF2C50-E6DE-2F4E-8A6D-90E17CA0B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020" y="1024376"/>
            <a:ext cx="334168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764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E8AB8DC-68DE-48A9-A93A-6B24B7370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93" b="8070"/>
          <a:stretch/>
        </p:blipFill>
        <p:spPr>
          <a:xfrm>
            <a:off x="134471" y="1428358"/>
            <a:ext cx="8988014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03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5D75CF30-E664-E743-A834-5C011BB132B9}"/>
              </a:ext>
            </a:extLst>
          </p:cNvPr>
          <p:cNvSpPr txBox="1"/>
          <p:nvPr/>
        </p:nvSpPr>
        <p:spPr>
          <a:xfrm>
            <a:off x="359532" y="1910199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Referencias Normativas</a:t>
            </a:r>
            <a:endParaRPr kumimoji="0" lang="es-CL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LT St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971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FE1060F-3379-644D-8413-1A634FB030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-1" y="818823"/>
            <a:ext cx="9144001" cy="603917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5163B14-FA17-2C48-B056-D460A9547D6A}"/>
              </a:ext>
            </a:extLst>
          </p:cNvPr>
          <p:cNvSpPr txBox="1">
            <a:spLocks/>
          </p:cNvSpPr>
          <p:nvPr/>
        </p:nvSpPr>
        <p:spPr>
          <a:xfrm>
            <a:off x="483120" y="202770"/>
            <a:ext cx="7991475" cy="436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Referencias de Guías y Normas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B4FD101-8BC0-A449-A3B9-334781609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13" y="968195"/>
            <a:ext cx="8392374" cy="543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298450" marR="0" lvl="0" indent="-285750" algn="just" defTabSz="1018824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charset="0"/>
                <a:cs typeface="Arial"/>
              </a:rPr>
              <a:t>WHO Technical Report Series, No. 908, 2003 (Report 37): Annex 9 Guide to good storage practices for pharmaceuticals</a:t>
            </a:r>
          </a:p>
          <a:p>
            <a:pPr marL="298450" marR="0" lvl="0" indent="-285750" algn="just" defTabSz="1018824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charset="0"/>
              <a:cs typeface="Arial"/>
            </a:endParaRPr>
          </a:p>
          <a:p>
            <a:pPr marL="298450" marR="0" lvl="0" indent="-285750" algn="just" defTabSz="1018824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charset="0"/>
                <a:cs typeface="Arial"/>
              </a:rPr>
              <a:t>WHO Technical Report Series, No. 957, 2010 (Report 44): Annex 5 - good distribution practices for pharmaceutical products</a:t>
            </a:r>
          </a:p>
          <a:p>
            <a:pPr marL="298450" marR="0" lvl="0" indent="-285750" algn="just" defTabSz="1018824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charset="0"/>
              <a:cs typeface="Arial"/>
            </a:endParaRPr>
          </a:p>
          <a:p>
            <a:pPr marL="298450" marR="0" lvl="0" indent="-285750" algn="just" defTabSz="1018824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hlinkClick r:id="rId4"/>
              </a:rPr>
              <a:t>Directiva 2001/83 / CE de la Comisión Europea</a:t>
            </a:r>
            <a:r>
              <a:rPr kumimoji="0" lang="es-CL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</a:rPr>
              <a:t> y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hlinkClick r:id="rId5"/>
              </a:rPr>
              <a:t>Reglamento de Ejecución 699/2014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</a:rPr>
              <a:t> el 24 de junio de 2014.</a:t>
            </a:r>
          </a:p>
          <a:p>
            <a:pPr marL="298450" marR="0" lvl="0" indent="-285750" algn="just" defTabSz="1018824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2400" b="0" i="0" u="none" strike="noStrike" kern="1200" cap="none" spc="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charset="0"/>
              <a:cs typeface="Arial"/>
            </a:endParaRPr>
          </a:p>
          <a:p>
            <a:pPr marL="298450" marR="0" lvl="0" indent="-285750" algn="just" defTabSz="1018824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</a:rPr>
              <a:t>RDC 304/2019, establece requisitos sobre bienes de distribución, almacenamiento y transporte de medicamentos</a:t>
            </a:r>
            <a:endParaRPr kumimoji="0" lang="en-US" sz="2400" b="0" i="0" u="none" strike="noStrike" kern="1200" cap="none" spc="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916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C46DC72-C80B-D140-AD4C-542855444A9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-1" y="818823"/>
            <a:ext cx="9144001" cy="60391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01"/>
          <a:stretch/>
        </p:blipFill>
        <p:spPr>
          <a:xfrm>
            <a:off x="134471" y="0"/>
            <a:ext cx="8875058" cy="815992"/>
          </a:xfrm>
          <a:prstGeom prst="rect">
            <a:avLst/>
          </a:prstGeom>
        </p:spPr>
      </p:pic>
      <p:sp>
        <p:nvSpPr>
          <p:cNvPr id="8" name="object 9">
            <a:extLst>
              <a:ext uri="{FF2B5EF4-FFF2-40B4-BE49-F238E27FC236}">
                <a16:creationId xmlns:a16="http://schemas.microsoft.com/office/drawing/2014/main" id="{34E067CC-E7DD-4265-9729-C87E3E25B715}"/>
              </a:ext>
            </a:extLst>
          </p:cNvPr>
          <p:cNvSpPr txBox="1"/>
          <p:nvPr/>
        </p:nvSpPr>
        <p:spPr>
          <a:xfrm>
            <a:off x="382608" y="1353536"/>
            <a:ext cx="8229566" cy="11449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3352" indent="-252146" algn="just" defTabSz="899010">
              <a:spcBef>
                <a:spcPts val="35"/>
              </a:spcBef>
              <a:buFont typeface="Arial" panose="020B0604020202020204" pitchFamily="34" charset="0"/>
              <a:buChar char="•"/>
              <a:defRPr/>
            </a:pPr>
            <a:r>
              <a:rPr lang="es-CL" sz="2400" spc="4" dirty="0">
                <a:latin typeface="Arial"/>
                <a:cs typeface="Arial"/>
              </a:rPr>
              <a:t>Norma Técnica Nº127 de Buenas Prácticas de Manufactura” Ministerio de Salud, Chile.</a:t>
            </a:r>
          </a:p>
          <a:p>
            <a:pPr marL="263352" indent="-252146" algn="just" defTabSz="899010">
              <a:spcBef>
                <a:spcPts val="35"/>
              </a:spcBef>
              <a:buFont typeface="Arial" panose="020B0604020202020204" pitchFamily="34" charset="0"/>
              <a:buChar char="•"/>
              <a:defRPr/>
            </a:pPr>
            <a:endParaRPr lang="es-CL" sz="2400" spc="4" dirty="0">
              <a:latin typeface="Arial"/>
              <a:cs typeface="Arial"/>
            </a:endParaRPr>
          </a:p>
          <a:p>
            <a:pPr marL="263352" indent="-252146" algn="just" defTabSz="899010">
              <a:spcBef>
                <a:spcPts val="35"/>
              </a:spcBef>
              <a:buFont typeface="Arial" panose="020B0604020202020204" pitchFamily="34" charset="0"/>
              <a:buChar char="•"/>
              <a:defRPr/>
            </a:pPr>
            <a:r>
              <a:rPr lang="es-CL" sz="2400" spc="4" dirty="0">
                <a:latin typeface="Arial"/>
                <a:cs typeface="Arial"/>
              </a:rPr>
              <a:t>Norma Técnica Nº147 de Buenas Prácticas de Almacenamiento y Distribución para Droguerías y Depósitos de Productos Farmacéuticos de uso Humano” Ministerio de Salud, Chile.</a:t>
            </a:r>
          </a:p>
          <a:p>
            <a:pPr marL="263352" indent="-252146" algn="just" defTabSz="899010">
              <a:spcBef>
                <a:spcPts val="35"/>
              </a:spcBef>
              <a:buFont typeface="Arial" panose="020B0604020202020204" pitchFamily="34" charset="0"/>
              <a:buChar char="•"/>
              <a:defRPr/>
            </a:pPr>
            <a:endParaRPr lang="es-CL" sz="2400" spc="4" dirty="0">
              <a:latin typeface="Arial"/>
              <a:cs typeface="Arial"/>
            </a:endParaRPr>
          </a:p>
          <a:p>
            <a:pPr marL="263352" indent="-252146" algn="just" defTabSz="899010">
              <a:spcBef>
                <a:spcPts val="35"/>
              </a:spcBef>
              <a:buFont typeface="Arial" panose="020B0604020202020204" pitchFamily="34" charset="0"/>
              <a:buChar char="•"/>
              <a:defRPr/>
            </a:pPr>
            <a:r>
              <a:rPr lang="en-US" sz="2400" spc="4" dirty="0">
                <a:latin typeface="Arial"/>
                <a:cs typeface="Arial"/>
              </a:rPr>
              <a:t>WHO 961-2015 Temperature mapping for storage areas</a:t>
            </a:r>
          </a:p>
          <a:p>
            <a:pPr marL="263352" indent="-252146" algn="just" defTabSz="899010">
              <a:spcBef>
                <a:spcPts val="35"/>
              </a:spcBef>
              <a:buFont typeface="Arial" panose="020B0604020202020204" pitchFamily="34" charset="0"/>
              <a:buChar char="•"/>
              <a:defRPr/>
            </a:pPr>
            <a:endParaRPr lang="en-US" sz="2400" spc="4" dirty="0">
              <a:latin typeface="Arial"/>
              <a:cs typeface="Arial"/>
            </a:endParaRPr>
          </a:p>
          <a:p>
            <a:pPr marL="263352" indent="-252146" algn="just" defTabSz="899010">
              <a:spcBef>
                <a:spcPts val="35"/>
              </a:spcBef>
              <a:buFont typeface="Arial" panose="020B0604020202020204" pitchFamily="34" charset="0"/>
              <a:buChar char="•"/>
              <a:defRPr/>
            </a:pPr>
            <a:r>
              <a:rPr lang="en-US" sz="2400" spc="4" dirty="0">
                <a:latin typeface="Arial"/>
                <a:cs typeface="Arial"/>
              </a:rPr>
              <a:t>USP 42 C1079 Good Storage and Distribution practices for drug products</a:t>
            </a:r>
          </a:p>
          <a:p>
            <a:pPr marL="263352" indent="-252146" algn="just" defTabSz="899010">
              <a:spcBef>
                <a:spcPts val="35"/>
              </a:spcBef>
              <a:buFont typeface="Arial" panose="020B0604020202020204" pitchFamily="34" charset="0"/>
              <a:buChar char="•"/>
              <a:defRPr/>
            </a:pPr>
            <a:endParaRPr lang="en-US" sz="2400" spc="4" dirty="0">
              <a:latin typeface="Arial"/>
              <a:cs typeface="Arial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E10112A-48CA-F248-A6DC-E28A0767DF7A}"/>
              </a:ext>
            </a:extLst>
          </p:cNvPr>
          <p:cNvSpPr txBox="1">
            <a:spLocks/>
          </p:cNvSpPr>
          <p:nvPr/>
        </p:nvSpPr>
        <p:spPr>
          <a:xfrm>
            <a:off x="483120" y="202770"/>
            <a:ext cx="7991475" cy="436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Referencias de Guías y Normas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193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5D75CF30-E664-E743-A834-5C011BB132B9}"/>
              </a:ext>
            </a:extLst>
          </p:cNvPr>
          <p:cNvSpPr txBox="1"/>
          <p:nvPr/>
        </p:nvSpPr>
        <p:spPr>
          <a:xfrm>
            <a:off x="359532" y="1910199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Buenas Prácticas de Almacenamiento (BPA)</a:t>
            </a:r>
            <a:endParaRPr kumimoji="0" lang="es-CL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LT St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97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48758-68CC-4EEC-8D3D-92A88EEAC358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36610AA-E4DB-994D-876D-72C8D42879C4}"/>
              </a:ext>
            </a:extLst>
          </p:cNvPr>
          <p:cNvSpPr/>
          <p:nvPr/>
        </p:nvSpPr>
        <p:spPr>
          <a:xfrm>
            <a:off x="676404" y="126641"/>
            <a:ext cx="6688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Buenas Prácticas de Almacenamiento</a:t>
            </a:r>
            <a:endParaRPr kumimoji="0" lang="es-ES" altLang="es-AR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EFD427BE-69D9-734B-94C9-1C9FC6A61B4A}"/>
              </a:ext>
            </a:extLst>
          </p:cNvPr>
          <p:cNvSpPr txBox="1"/>
          <p:nvPr/>
        </p:nvSpPr>
        <p:spPr>
          <a:xfrm>
            <a:off x="676404" y="1294265"/>
            <a:ext cx="7885666" cy="42694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3352" lvl="0" indent="-252146" algn="just" defTabSz="899010">
              <a:spcBef>
                <a:spcPts val="35"/>
              </a:spcBef>
              <a:buFont typeface="Arial" panose="020B0604020202020204" pitchFamily="34" charset="0"/>
              <a:buChar char="•"/>
              <a:defRPr/>
            </a:pPr>
            <a:r>
              <a:rPr lang="es-CL" sz="2000" spc="4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 pitchFamily="2" charset="0"/>
                <a:cs typeface="Arial"/>
              </a:rPr>
              <a:t>Personal</a:t>
            </a:r>
          </a:p>
          <a:p>
            <a:pPr marL="263352" lvl="0" indent="-252146" algn="just" defTabSz="899010">
              <a:spcBef>
                <a:spcPts val="35"/>
              </a:spcBef>
              <a:buFont typeface="Arial" panose="020B0604020202020204" pitchFamily="34" charset="0"/>
              <a:buChar char="•"/>
              <a:defRPr/>
            </a:pPr>
            <a:endParaRPr lang="es-CL" sz="2000" spc="4" dirty="0">
              <a:solidFill>
                <a:prstClr val="black">
                  <a:lumMod val="65000"/>
                  <a:lumOff val="35000"/>
                </a:prstClr>
              </a:solidFill>
              <a:latin typeface="Helvetica" pitchFamily="2" charset="0"/>
              <a:cs typeface="Arial"/>
            </a:endParaRPr>
          </a:p>
          <a:p>
            <a:pPr marL="263352" lvl="0" indent="-252146" algn="just" defTabSz="899010">
              <a:spcBef>
                <a:spcPts val="35"/>
              </a:spcBef>
              <a:buFont typeface="Arial" panose="020B0604020202020204" pitchFamily="34" charset="0"/>
              <a:buChar char="•"/>
              <a:defRPr/>
            </a:pPr>
            <a:r>
              <a:rPr lang="es-CL" sz="2000" spc="4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 pitchFamily="2" charset="0"/>
                <a:cs typeface="Arial"/>
              </a:rPr>
              <a:t>Establecimiento e Instalaciones</a:t>
            </a:r>
          </a:p>
          <a:p>
            <a:pPr marL="263352" lvl="0" indent="-252146" algn="just" defTabSz="899010">
              <a:spcBef>
                <a:spcPts val="35"/>
              </a:spcBef>
              <a:buFont typeface="Arial" panose="020B0604020202020204" pitchFamily="34" charset="0"/>
              <a:buChar char="•"/>
              <a:defRPr/>
            </a:pPr>
            <a:endParaRPr lang="es-CL" sz="2000" spc="4" dirty="0">
              <a:solidFill>
                <a:prstClr val="black">
                  <a:lumMod val="65000"/>
                  <a:lumOff val="35000"/>
                </a:prstClr>
              </a:solidFill>
              <a:latin typeface="Helvetica" pitchFamily="2" charset="0"/>
              <a:cs typeface="Arial"/>
            </a:endParaRPr>
          </a:p>
          <a:p>
            <a:pPr marL="263352" lvl="0" indent="-252146" algn="just" defTabSz="899010">
              <a:spcBef>
                <a:spcPts val="35"/>
              </a:spcBef>
              <a:buFont typeface="Arial" panose="020B0604020202020204" pitchFamily="34" charset="0"/>
              <a:buChar char="•"/>
              <a:defRPr/>
            </a:pPr>
            <a:r>
              <a:rPr lang="es-CL" sz="2000" spc="4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 pitchFamily="2" charset="0"/>
                <a:cs typeface="Arial"/>
              </a:rPr>
              <a:t>Requerimientos de Almacenamiento</a:t>
            </a:r>
          </a:p>
          <a:p>
            <a:pPr marL="263352" lvl="0" indent="-252146" algn="just" defTabSz="899010">
              <a:spcBef>
                <a:spcPts val="35"/>
              </a:spcBef>
              <a:buFont typeface="Arial" panose="020B0604020202020204" pitchFamily="34" charset="0"/>
              <a:buChar char="•"/>
              <a:defRPr/>
            </a:pPr>
            <a:endParaRPr lang="es-CL" sz="2000" spc="4" dirty="0">
              <a:solidFill>
                <a:prstClr val="black">
                  <a:lumMod val="65000"/>
                  <a:lumOff val="35000"/>
                </a:prstClr>
              </a:solidFill>
              <a:latin typeface="Helvetica" pitchFamily="2" charset="0"/>
              <a:cs typeface="Arial"/>
            </a:endParaRPr>
          </a:p>
          <a:p>
            <a:pPr marL="263352" lvl="0" indent="-252146" algn="just" defTabSz="899010">
              <a:spcBef>
                <a:spcPts val="35"/>
              </a:spcBef>
              <a:buFont typeface="Arial" panose="020B0604020202020204" pitchFamily="34" charset="0"/>
              <a:buChar char="•"/>
              <a:defRPr/>
            </a:pPr>
            <a:r>
              <a:rPr lang="es-CL" sz="2000" spc="4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 pitchFamily="2" charset="0"/>
                <a:cs typeface="Arial"/>
              </a:rPr>
              <a:t>Devoluciones</a:t>
            </a:r>
          </a:p>
          <a:p>
            <a:pPr marL="263352" lvl="0" indent="-252146" algn="just" defTabSz="899010">
              <a:spcBef>
                <a:spcPts val="35"/>
              </a:spcBef>
              <a:buFont typeface="Arial" panose="020B0604020202020204" pitchFamily="34" charset="0"/>
              <a:buChar char="•"/>
              <a:defRPr/>
            </a:pPr>
            <a:endParaRPr lang="es-CL" sz="2000" spc="4" dirty="0">
              <a:solidFill>
                <a:prstClr val="black">
                  <a:lumMod val="65000"/>
                  <a:lumOff val="35000"/>
                </a:prstClr>
              </a:solidFill>
              <a:latin typeface="Helvetica" pitchFamily="2" charset="0"/>
              <a:cs typeface="Arial"/>
            </a:endParaRPr>
          </a:p>
          <a:p>
            <a:pPr marL="263352" lvl="0" indent="-252146" algn="just" defTabSz="899010">
              <a:spcBef>
                <a:spcPts val="35"/>
              </a:spcBef>
              <a:buFont typeface="Arial" panose="020B0604020202020204" pitchFamily="34" charset="0"/>
              <a:buChar char="•"/>
              <a:defRPr/>
            </a:pPr>
            <a:r>
              <a:rPr lang="es-CL" sz="2000" spc="4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 pitchFamily="2" charset="0"/>
                <a:cs typeface="Arial"/>
              </a:rPr>
              <a:t>Despacho y Transporte</a:t>
            </a:r>
          </a:p>
          <a:p>
            <a:pPr marL="263352" lvl="0" indent="-252146" algn="just" defTabSz="899010">
              <a:spcBef>
                <a:spcPts val="35"/>
              </a:spcBef>
              <a:buFont typeface="Arial" panose="020B0604020202020204" pitchFamily="34" charset="0"/>
              <a:buChar char="•"/>
              <a:defRPr/>
            </a:pPr>
            <a:endParaRPr lang="es-CL" sz="2000" spc="4" dirty="0">
              <a:solidFill>
                <a:prstClr val="black">
                  <a:lumMod val="65000"/>
                  <a:lumOff val="35000"/>
                </a:prstClr>
              </a:solidFill>
              <a:latin typeface="Helvetica" pitchFamily="2" charset="0"/>
              <a:cs typeface="Arial"/>
            </a:endParaRPr>
          </a:p>
          <a:p>
            <a:pPr marL="263352" lvl="0" indent="-252146" algn="just" defTabSz="899010">
              <a:spcBef>
                <a:spcPts val="35"/>
              </a:spcBef>
              <a:buFont typeface="Arial" panose="020B0604020202020204" pitchFamily="34" charset="0"/>
              <a:buChar char="•"/>
              <a:defRPr/>
            </a:pPr>
            <a:r>
              <a:rPr lang="es-CL" sz="2000" spc="4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 pitchFamily="2" charset="0"/>
                <a:cs typeface="Arial"/>
              </a:rPr>
              <a:t>Retiros</a:t>
            </a:r>
          </a:p>
          <a:p>
            <a:pPr marL="263352" lvl="0" indent="-252146" algn="just" defTabSz="899010">
              <a:spcBef>
                <a:spcPts val="35"/>
              </a:spcBef>
              <a:buFont typeface="Arial" panose="020B0604020202020204" pitchFamily="34" charset="0"/>
              <a:buChar char="•"/>
              <a:defRPr/>
            </a:pPr>
            <a:endParaRPr kumimoji="0" lang="es-CL" sz="2000" b="0" i="0" u="none" strike="noStrike" kern="1200" cap="none" spc="4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itchFamily="2" charset="0"/>
              <a:cs typeface="Arial"/>
            </a:endParaRPr>
          </a:p>
          <a:p>
            <a:pPr marL="263352" marR="0" lvl="0" indent="-252146" algn="just" defTabSz="89901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5211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48758-68CC-4EEC-8D3D-92A88EEAC358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36610AA-E4DB-994D-876D-72C8D42879C4}"/>
              </a:ext>
            </a:extLst>
          </p:cNvPr>
          <p:cNvSpPr/>
          <p:nvPr/>
        </p:nvSpPr>
        <p:spPr>
          <a:xfrm>
            <a:off x="676404" y="126641"/>
            <a:ext cx="6688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Buenas Prácticas de Almacenamiento</a:t>
            </a:r>
            <a:endParaRPr kumimoji="0" lang="es-ES" altLang="es-AR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89913079-927E-9A42-9964-7F17AED6CC56}"/>
              </a:ext>
            </a:extLst>
          </p:cNvPr>
          <p:cNvSpPr txBox="1">
            <a:spLocks/>
          </p:cNvSpPr>
          <p:nvPr/>
        </p:nvSpPr>
        <p:spPr>
          <a:xfrm>
            <a:off x="676404" y="4392062"/>
            <a:ext cx="7772400" cy="214685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_tradnl" sz="2600" dirty="0">
                <a:latin typeface="Helvetica" pitchFamily="2" charset="0"/>
              </a:rPr>
              <a:t>Son un conjunto de normas mínimas para el almacenamiento de productos y tiene por objeto enunciar los estándares vigentes que deben ser observados, los cuales deben satisfacer criterios de calidad establecidos</a:t>
            </a:r>
          </a:p>
          <a:p>
            <a:endParaRPr lang="es-AR" sz="2600" dirty="0">
              <a:latin typeface="Helvetica" pitchFamily="2" charset="0"/>
            </a:endParaRPr>
          </a:p>
        </p:txBody>
      </p:sp>
      <p:pic>
        <p:nvPicPr>
          <p:cNvPr id="9" name="Imagen 8" descr="Imagen que contiene persona, edificio, comida&#10;&#10;Descripción generada con confianza muy alta">
            <a:extLst>
              <a:ext uri="{FF2B5EF4-FFF2-40B4-BE49-F238E27FC236}">
                <a16:creationId xmlns:a16="http://schemas.microsoft.com/office/drawing/2014/main" id="{69E0C0E0-0598-6145-B4CD-E45B88748D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496" y="924736"/>
            <a:ext cx="4921201" cy="3100489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6487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9062</TotalTime>
  <Words>1177</Words>
  <Application>Microsoft Macintosh PowerPoint</Application>
  <PresentationFormat>Presentación en pantalla (4:3)</PresentationFormat>
  <Paragraphs>284</Paragraphs>
  <Slides>34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34</vt:i4>
      </vt:variant>
    </vt:vector>
  </HeadingPairs>
  <TitlesOfParts>
    <vt:vector size="48" baseType="lpstr">
      <vt:lpstr>Arial</vt:lpstr>
      <vt:lpstr>Calibri</vt:lpstr>
      <vt:lpstr>Calibri Light</vt:lpstr>
      <vt:lpstr>Helvetica</vt:lpstr>
      <vt:lpstr>Helvetica LT Std</vt:lpstr>
      <vt:lpstr>Roboto italic</vt:lpstr>
      <vt:lpstr>Verdana</vt:lpstr>
      <vt:lpstr>Wingdings</vt:lpstr>
      <vt:lpstr>1_Diseño personalizado</vt:lpstr>
      <vt:lpstr>2_Diseño personalizado</vt:lpstr>
      <vt:lpstr>Office Theme</vt:lpstr>
      <vt:lpstr>Tema de Office</vt:lpstr>
      <vt:lpstr>6_Office Theme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velasco</dc:creator>
  <cp:lastModifiedBy>raul quevedo</cp:lastModifiedBy>
  <cp:revision>211</cp:revision>
  <cp:lastPrinted>2019-06-28T20:14:19Z</cp:lastPrinted>
  <dcterms:created xsi:type="dcterms:W3CDTF">2015-02-09T14:22:25Z</dcterms:created>
  <dcterms:modified xsi:type="dcterms:W3CDTF">2020-08-04T14:56:06Z</dcterms:modified>
</cp:coreProperties>
</file>